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78" r:id="rId2"/>
    <p:sldId id="256" r:id="rId3"/>
    <p:sldId id="269" r:id="rId4"/>
    <p:sldId id="291" r:id="rId5"/>
    <p:sldId id="262" r:id="rId6"/>
    <p:sldId id="290" r:id="rId7"/>
    <p:sldId id="293" r:id="rId8"/>
    <p:sldId id="283" r:id="rId9"/>
    <p:sldId id="284" r:id="rId10"/>
    <p:sldId id="285" r:id="rId11"/>
    <p:sldId id="286" r:id="rId12"/>
    <p:sldId id="287" r:id="rId13"/>
    <p:sldId id="289" r:id="rId14"/>
    <p:sldId id="270" r:id="rId15"/>
    <p:sldId id="281" r:id="rId16"/>
    <p:sldId id="292" r:id="rId17"/>
    <p:sldId id="272" r:id="rId18"/>
    <p:sldId id="275" r:id="rId19"/>
    <p:sldId id="282" r:id="rId20"/>
    <p:sldId id="260" r:id="rId2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표지" id="{850DB782-F615-49A0-9F94-B80994037989}">
          <p14:sldIdLst>
            <p14:sldId id="278"/>
          </p14:sldIdLst>
        </p14:section>
        <p14:section name="자기소개" id="{77AAED48-883E-40B5-8C6F-87A23368E8A9}">
          <p14:sldIdLst>
            <p14:sldId id="256"/>
          </p14:sldIdLst>
        </p14:section>
        <p14:section name="개발 프로젝트" id="{E2AE8E94-F26F-4736-8B6E-CB35EDECC7DB}">
          <p14:sldIdLst>
            <p14:sldId id="269"/>
            <p14:sldId id="291"/>
          </p14:sldIdLst>
        </p14:section>
        <p14:section name="강화학습을 통한 원자재 가격 예측" id="{F1652DD8-84ED-4155-8DD1-35763214DA39}">
          <p14:sldIdLst>
            <p14:sldId id="262"/>
            <p14:sldId id="290"/>
            <p14:sldId id="293"/>
            <p14:sldId id="283"/>
            <p14:sldId id="284"/>
            <p14:sldId id="285"/>
            <p14:sldId id="286"/>
            <p14:sldId id="287"/>
            <p14:sldId id="289"/>
          </p14:sldIdLst>
        </p14:section>
        <p14:section name="Smart Makeup Web" id="{015A9C6E-E71D-4729-B957-A79B61282775}">
          <p14:sldIdLst>
            <p14:sldId id="270"/>
            <p14:sldId id="281"/>
            <p14:sldId id="292"/>
            <p14:sldId id="272"/>
            <p14:sldId id="275"/>
            <p14:sldId id="282"/>
          </p14:sldIdLst>
        </p14:section>
        <p14:section name="마무리" id="{D1F2B88E-B73F-452B-81A7-DD0B7F6A917E}">
          <p14:sldIdLst>
            <p14:sldId id="260"/>
          </p14:sldIdLst>
        </p14:section>
      </p14:sectionLst>
    </p:ext>
    <p:ext uri="{EFAFB233-063F-42B5-8137-9DF3F51BA10A}">
      <p15:sldGuideLst xmlns:p15="http://schemas.microsoft.com/office/powerpoint/2012/main">
        <p15:guide id="1" pos="506" userDrawn="1">
          <p15:clr>
            <a:srgbClr val="A4A3A4"/>
          </p15:clr>
        </p15:guide>
        <p15:guide id="2" orient="horz" pos="572" userDrawn="1">
          <p15:clr>
            <a:srgbClr val="A4A3A4"/>
          </p15:clr>
        </p15:guide>
        <p15:guide id="3" pos="4452" userDrawn="1">
          <p15:clr>
            <a:srgbClr val="A4A3A4"/>
          </p15:clr>
        </p15:guide>
        <p15:guide id="4" orient="horz" pos="1162" userDrawn="1">
          <p15:clr>
            <a:srgbClr val="A4A3A4"/>
          </p15:clr>
        </p15:guide>
        <p15:guide id="5" orient="horz" pos="2840" userDrawn="1">
          <p15:clr>
            <a:srgbClr val="A4A3A4"/>
          </p15:clr>
        </p15:guide>
        <p15:guide id="6" pos="204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FA0"/>
    <a:srgbClr val="0043C8"/>
    <a:srgbClr val="0020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06" autoAdjust="0"/>
    <p:restoredTop sz="94660"/>
  </p:normalViewPr>
  <p:slideViewPr>
    <p:cSldViewPr snapToGrid="0">
      <p:cViewPr>
        <p:scale>
          <a:sx n="66" d="100"/>
          <a:sy n="66" d="100"/>
        </p:scale>
        <p:origin x="1536" y="948"/>
      </p:cViewPr>
      <p:guideLst>
        <p:guide pos="506"/>
        <p:guide orient="horz" pos="572"/>
        <p:guide pos="4452"/>
        <p:guide orient="horz" pos="1162"/>
        <p:guide orient="horz" pos="2840"/>
        <p:guide pos="204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82A3D4-1039-4C4C-A195-93A2CBEC8FC0}" type="datetimeFigureOut">
              <a:rPr lang="ko-KR" altLang="en-US" smtClean="0"/>
              <a:t>2024-11-28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F305D6-DF17-461A-B968-FDFFC758C8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86136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F305D6-DF17-461A-B968-FDFFC758C818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01514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79112C-A570-E5FE-FE91-DBE20C5516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5B72722-90AC-1A35-767E-0B223651B5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8237320-BCED-67A7-73B3-EED79F3C03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863688-3E7E-DBD8-07E3-80F9704434B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F305D6-DF17-461A-B968-FDFFC758C818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11498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BFE838-199F-F41F-B7DF-C6B78A9AEF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155D0D1-5148-35D0-1A65-E293BFA049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F0189CE-E112-B038-D316-BBFAC089D8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5951D75-EE14-AAD2-CFC9-833E7420F7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F305D6-DF17-461A-B968-FDFFC758C818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4030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7FAC4D-BA4F-B5E9-6890-55F17912ED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611DFE4-0A41-3C40-E089-A27CFDBA214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05EFC38-5462-11AD-AC80-E8BCA8EC8A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4FC1FB9-5D87-774C-D472-92EE9ED531F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F305D6-DF17-461A-B968-FDFFC758C818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10036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45E082-A567-0908-2C3E-193580E4C4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D50373E-2F26-2FC2-F6A7-43E53C6F5B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3A73FE9-4BB9-6395-21BF-38EFCECDC8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968CF61-E9B0-4FC8-DDB6-F2BECCB4AF0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F305D6-DF17-461A-B968-FDFFC758C818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82192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5BB2A8-97C6-AF50-F407-A4985CFFB3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CAED816-3E5C-53C9-5B47-AA6CCD2D45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6436FCF-68F4-8682-2711-D04A3758CC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A08DF44-AE35-8CD7-9B33-23301CE58E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F305D6-DF17-461A-B968-FDFFC758C818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74860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413E0B-0A66-EED4-51CC-0A4171F395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FD6FE28-CEE9-1FD4-C9CB-268FE9CAFDE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283B950-5926-4DBF-C9CF-AB829D751D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A9BE432-88FD-BFD0-C7CF-5A766B4F480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F305D6-DF17-461A-B968-FDFFC758C818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95291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5548A5-5467-254F-1626-3B20B6552B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790DB22-7A57-3D0A-47E9-E3C5805640E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838F5C3-B9BA-6629-133E-E8DC817F76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E02A792-CF91-0682-54C1-298F08A3B9F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F305D6-DF17-461A-B968-FDFFC758C818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96893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F305D6-DF17-461A-B968-FDFFC758C818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22284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A334C3-3D36-F1E3-A161-899C7F0DC1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AB869B7-AF63-15E0-A5B1-0CE6B8940D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9096E77-21A6-79BC-CC6D-A11A68EED8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6FE3033-2BDF-DECB-3194-3FE87C4BA0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F305D6-DF17-461A-B968-FDFFC758C818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99285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2CBA9C-9630-CCD5-BD71-B5422387DC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385CB6D-B26A-60C2-C437-4E4166DA6F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979D4C5-9937-013E-04D5-0EDCCEEAD1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D1B5870-6AE2-E3E3-8292-3AB5BFEF53A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F305D6-DF17-461A-B968-FDFFC758C818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74101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7132C3-DAAA-F971-9077-BFB60EBA1A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EC94C80-D016-CA31-927F-B87E86286B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5270872-5D42-B35A-4089-9B4E8AA49D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941E1D2-D74F-6ECA-73C3-8D51CB91BE1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F305D6-DF17-461A-B968-FDFFC758C818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42063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395977-19C5-57BE-6B08-32E9919B37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298CEC3-D2CD-28A8-29AE-3174987B69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F231B6E-ED83-FAC9-22DA-49773B4856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AAEEA81-FEB0-2DC8-56C0-07048F841F7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F305D6-DF17-461A-B968-FDFFC758C818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05784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85F8C9-43D4-3276-E46B-B7F0D5D9F9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24267E6-6067-ABB4-3D18-12926B8B49B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3269E68-CACE-8F04-0F6D-34496FA2F6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E7C637B-202D-3EE4-6081-2D68CB1FFA9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F305D6-DF17-461A-B968-FDFFC758C818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5254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861D0F-9542-B296-ACAB-62098FAD17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7BB5FD8-071D-EF7B-7916-D94B5869CBB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05DB3D1-B3F5-346D-0288-245DCE083E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39A15C6-C543-8C5B-01EE-F7DCC572109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F305D6-DF17-461A-B968-FDFFC758C818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77410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14A74B-6255-41A4-4509-7B719437FB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B6094C3-466A-07B9-A3AC-659B40513E9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57642CB-8D6F-0465-CE96-FFE8CF4FDC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F63491E-2E21-6D15-6A5F-217BEF8389E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F305D6-DF17-461A-B968-FDFFC758C818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99312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E9C8A4-7A6A-A2A6-6690-E5FF6191E2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24412A3-AADA-7618-77F6-381C30BFC7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E948E12-6C5E-9103-C471-4ABC36C632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8647E-363C-473C-B2A6-CEEB1AA7369D}" type="datetimeFigureOut">
              <a:rPr lang="ko-KR" altLang="en-US" smtClean="0"/>
              <a:t>2024-11-28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E997157-A473-C1DB-7F9D-42C57DDF4C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9B8803A-222D-88C9-81EB-664BFF33F2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C7584-803C-498E-AA59-81E39BDF77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02208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45184F-A30D-57C1-A366-1C601D089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6CD7DA5-CACD-2062-B982-16CF9F00D2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B1F7B80-03A6-0C8A-C545-D765F5283B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8647E-363C-473C-B2A6-CEEB1AA7369D}" type="datetimeFigureOut">
              <a:rPr lang="ko-KR" altLang="en-US" smtClean="0"/>
              <a:t>2024-11-28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CAF1B8D-74BD-8BA3-360C-606C05831D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CA78B14-8450-7CE4-4C77-F016CC768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C7584-803C-498E-AA59-81E39BDF77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07002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14BA371-E7C5-43F9-1C2C-DFBCB20D5B7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34C2287-DF1A-40BF-428C-31FC9278E4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9538A1B-59D8-AFDD-2F28-29AE130EA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8647E-363C-473C-B2A6-CEEB1AA7369D}" type="datetimeFigureOut">
              <a:rPr lang="ko-KR" altLang="en-US" smtClean="0"/>
              <a:t>2024-11-28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AC0C62E-6615-D1DC-6669-0AA847B3A2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7548576-9822-5EBC-5D48-17FBE461A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C7584-803C-498E-AA59-81E39BDF77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86926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A96E5B-32C0-632F-B817-1E47BE067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B027D52-52E1-B32A-574C-AC4F1125CF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039E68F-FC65-1F3E-EB60-30D71F5971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8647E-363C-473C-B2A6-CEEB1AA7369D}" type="datetimeFigureOut">
              <a:rPr lang="ko-KR" altLang="en-US" smtClean="0"/>
              <a:t>2024-11-28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737CAA5-B6B7-7078-54EC-A7AE2D3BAB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60DF076-0F2E-5E1C-A373-D16A19F1C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C7584-803C-498E-AA59-81E39BDF77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46007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5829B0-6328-0958-C807-2AFD0C710C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8F173FB-A842-159C-952F-6504973722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387358D-1F04-7EA2-42E9-778ACAF772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8647E-363C-473C-B2A6-CEEB1AA7369D}" type="datetimeFigureOut">
              <a:rPr lang="ko-KR" altLang="en-US" smtClean="0"/>
              <a:t>2024-11-28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4C3F78D-3EF0-8FC3-1BD8-CCC2E2CD5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C3D497-4CC8-C453-F43F-5A942A4A8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C7584-803C-498E-AA59-81E39BDF77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47764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15059A-9987-33A4-53C8-BAFF0F05A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9B484B5-F170-78F2-D326-BFE5B68D03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DE31CF0-8C30-83DB-52B4-695C92E166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461DC7A-1B61-07FE-58BE-5603BF69C2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8647E-363C-473C-B2A6-CEEB1AA7369D}" type="datetimeFigureOut">
              <a:rPr lang="ko-KR" altLang="en-US" smtClean="0"/>
              <a:t>2024-11-28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1F5DE8C-4A3A-527C-D792-AD6C999D7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93C0087-1124-F901-B756-EEF661EA4C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C7584-803C-498E-AA59-81E39BDF77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98400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6718F8-C641-1404-3C1C-F50A2090E0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C5FE9AA-5B93-E3E9-6D88-D5901DF1F8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15C2060-1B92-118C-D88D-B10D78D899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1C21E41-5820-E376-3097-31AD66B9E38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4C82FAD-50BB-F007-EA1A-8C90DD11ED0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2D9EB8C-AD03-A3CB-EE07-77EC4603C0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8647E-363C-473C-B2A6-CEEB1AA7369D}" type="datetimeFigureOut">
              <a:rPr lang="ko-KR" altLang="en-US" smtClean="0"/>
              <a:t>2024-11-28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9E7C6B8-AB95-9060-F850-E164167C53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FA85F64-640E-D0F2-4D5E-B448D452CF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C7584-803C-498E-AA59-81E39BDF77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87864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FD9019-B413-DFD5-FC53-A02C6F8208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2482D07-B65F-B7D4-DF85-2100DDD895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8647E-363C-473C-B2A6-CEEB1AA7369D}" type="datetimeFigureOut">
              <a:rPr lang="ko-KR" altLang="en-US" smtClean="0"/>
              <a:t>2024-11-28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8CEEAF0-593B-D067-E45D-201AC6A05E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D174270-A03E-5BD1-C413-2382024136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C7584-803C-498E-AA59-81E39BDF77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04075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61FAAC2-CD44-9BE6-999B-CDADE1333E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8647E-363C-473C-B2A6-CEEB1AA7369D}" type="datetimeFigureOut">
              <a:rPr lang="ko-KR" altLang="en-US" smtClean="0"/>
              <a:t>2024-11-28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F7E4558-87AA-8685-7681-8DCF0B2308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8A0C231-620C-97B7-CE74-1F58A3F9D3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C7584-803C-498E-AA59-81E39BDF77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51010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11B573-E667-7229-DE4E-F3070197B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6CAA080-F2E0-75A4-8AE1-35E6F3F3D3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1F980FD-1B5F-2CC0-8B47-ED5553F8B9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EBE1DD6-7A3B-A06C-3127-829BE58330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8647E-363C-473C-B2A6-CEEB1AA7369D}" type="datetimeFigureOut">
              <a:rPr lang="ko-KR" altLang="en-US" smtClean="0"/>
              <a:t>2024-11-28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24C0B86-464A-79C9-CE80-428CCFE0B3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950E086-F80F-FB0D-02F0-35B8C11B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C7584-803C-498E-AA59-81E39BDF77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82325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07BA49-7EB0-951B-EFFA-AEAA1D3BD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407BAE8-7E84-F3F8-BE31-E0E44B171E4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46C7D4D-21D2-D857-BFFD-32C59E4C5F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3D8C90E-57FF-16D9-596B-F397E33EB3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8647E-363C-473C-B2A6-CEEB1AA7369D}" type="datetimeFigureOut">
              <a:rPr lang="ko-KR" altLang="en-US" smtClean="0"/>
              <a:t>2024-11-28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B6A75E6-F5AF-8D86-C69F-DC7E68F62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D087E26-480F-AE8D-3E65-267CBFED46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C7584-803C-498E-AA59-81E39BDF77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66870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96B335E-DA8E-32FE-DE68-B7D84F5BC5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70BDD4B-129D-67DF-11AF-C2520948B7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457FFD6-7743-3701-3D58-7960B183F06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C48647E-363C-473C-B2A6-CEEB1AA7369D}" type="datetimeFigureOut">
              <a:rPr lang="ko-KR" altLang="en-US" smtClean="0"/>
              <a:t>2024-11-28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3DA80B-81EE-8E8C-CE8D-06A6A52837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E168824-3E3A-403B-03C2-330F771272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18C7584-803C-498E-AA59-81E39BDF77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2150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osunghyun/Smart_Makeup_Web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discord.gg/WCDqzcSBQ8" TargetMode="External"/><Relationship Id="rId13" Type="http://schemas.openxmlformats.org/officeDocument/2006/relationships/image" Target="../media/image8.pn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12" Type="http://schemas.openxmlformats.org/officeDocument/2006/relationships/image" Target="../media/image7.jf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hosunghyun.tistory.com/" TargetMode="External"/><Relationship Id="rId11" Type="http://schemas.openxmlformats.org/officeDocument/2006/relationships/image" Target="../media/image6.jfif"/><Relationship Id="rId5" Type="http://schemas.openxmlformats.org/officeDocument/2006/relationships/image" Target="../media/image2.png"/><Relationship Id="rId15" Type="http://schemas.openxmlformats.org/officeDocument/2006/relationships/image" Target="../media/image10.jpg"/><Relationship Id="rId10" Type="http://schemas.openxmlformats.org/officeDocument/2006/relationships/image" Target="../media/image5.png"/><Relationship Id="rId4" Type="http://schemas.openxmlformats.org/officeDocument/2006/relationships/hyperlink" Target="https://github.com/hosunghyun" TargetMode="External"/><Relationship Id="rId9" Type="http://schemas.openxmlformats.org/officeDocument/2006/relationships/image" Target="../media/image4.jfif"/><Relationship Id="rId1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osunghyun/Smart_Makeup_Web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33C4D9F-2610-332B-9F70-005A46C97508}"/>
              </a:ext>
            </a:extLst>
          </p:cNvPr>
          <p:cNvSpPr txBox="1"/>
          <p:nvPr/>
        </p:nvSpPr>
        <p:spPr>
          <a:xfrm>
            <a:off x="2111130" y="1844675"/>
            <a:ext cx="816370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dirty="0">
                <a:solidFill>
                  <a:srgbClr val="0070C0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꼼꼼함</a:t>
            </a:r>
            <a:r>
              <a:rPr lang="ko-KR" altLang="en-US" sz="4800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과 </a:t>
            </a:r>
            <a:r>
              <a:rPr lang="ko-KR" altLang="en-US" sz="4800" dirty="0">
                <a:solidFill>
                  <a:srgbClr val="0070C0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세심함</a:t>
            </a:r>
            <a:r>
              <a:rPr lang="ko-KR" altLang="en-US" sz="4800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으로 </a:t>
            </a:r>
            <a:endParaRPr lang="en-US" altLang="ko-KR" sz="4800" dirty="0"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  <a:p>
            <a:pPr algn="ctr"/>
            <a:r>
              <a:rPr lang="ko-KR" altLang="en-US" sz="4800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좋은 결과를 만드는 개발자</a:t>
            </a:r>
            <a:r>
              <a:rPr lang="en-US" altLang="ko-KR" sz="4800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 </a:t>
            </a:r>
          </a:p>
          <a:p>
            <a:pPr algn="ctr"/>
            <a:r>
              <a:rPr lang="ko-KR" altLang="en-US" sz="4800" dirty="0" err="1">
                <a:solidFill>
                  <a:srgbClr val="0070C0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현호성</a:t>
            </a:r>
            <a:r>
              <a:rPr lang="ko-KR" altLang="en-US" sz="4800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 입니다</a:t>
            </a:r>
            <a:endParaRPr lang="ko-KR" altLang="en-US" sz="4800" b="1" dirty="0"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ABA723-06A9-9AAB-179C-DC3EEE27E952}"/>
              </a:ext>
            </a:extLst>
          </p:cNvPr>
          <p:cNvSpPr txBox="1"/>
          <p:nvPr/>
        </p:nvSpPr>
        <p:spPr>
          <a:xfrm>
            <a:off x="8039935" y="5250134"/>
            <a:ext cx="4275834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6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CONTACT</a:t>
            </a:r>
          </a:p>
          <a:p>
            <a:endParaRPr lang="en-US" altLang="ko-KR" sz="1600" b="1" dirty="0"/>
          </a:p>
          <a:p>
            <a:r>
              <a:rPr lang="en-US" altLang="ko-KR" sz="1400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Tel</a:t>
            </a:r>
            <a:r>
              <a:rPr lang="ko-KR" altLang="en-US" sz="1400" dirty="0"/>
              <a:t> </a:t>
            </a:r>
            <a:r>
              <a:rPr lang="en-US" altLang="ko-KR" sz="1400" dirty="0"/>
              <a:t>:</a:t>
            </a:r>
            <a:r>
              <a:rPr lang="ko-KR" altLang="en-US" sz="1400" dirty="0"/>
              <a:t>           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010-4320-22215</a:t>
            </a:r>
          </a:p>
          <a:p>
            <a:r>
              <a:rPr lang="en-US" altLang="ko-KR" sz="1400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Email</a:t>
            </a:r>
            <a:r>
              <a:rPr lang="en-US" altLang="ko-KR" sz="1400" dirty="0"/>
              <a:t> :        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hhs04321@naver.com</a:t>
            </a:r>
            <a:endParaRPr lang="ko-KR" altLang="en-US" sz="14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r>
              <a:rPr lang="en-US" altLang="ko-KR" sz="1400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Address</a:t>
            </a:r>
            <a:r>
              <a:rPr lang="en-US" altLang="ko-KR" sz="1400" dirty="0"/>
              <a:t> :   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경기도 의정부시 </a:t>
            </a:r>
            <a:r>
              <a:rPr lang="ko-KR" altLang="en-US" sz="1400" dirty="0" err="1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의정로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46</a:t>
            </a:r>
            <a:r>
              <a:rPr lang="ko-KR" altLang="en-US" sz="1400" dirty="0" err="1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번길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26-9 </a:t>
            </a:r>
          </a:p>
          <a:p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                        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동진빌라 다동 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301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호</a:t>
            </a: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8967632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65CFA4-74BC-0865-86A4-770F1CF4A7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9D13FCA-D898-D5A1-B005-AAE3BCA7AF3E}"/>
              </a:ext>
            </a:extLst>
          </p:cNvPr>
          <p:cNvCxnSpPr>
            <a:cxnSpLocks/>
          </p:cNvCxnSpPr>
          <p:nvPr/>
        </p:nvCxnSpPr>
        <p:spPr>
          <a:xfrm>
            <a:off x="343430" y="1042743"/>
            <a:ext cx="11362267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F664A76-F149-59A8-2E86-FAB3A9E241CF}"/>
              </a:ext>
            </a:extLst>
          </p:cNvPr>
          <p:cNvCxnSpPr>
            <a:cxnSpLocks/>
          </p:cNvCxnSpPr>
          <p:nvPr/>
        </p:nvCxnSpPr>
        <p:spPr>
          <a:xfrm>
            <a:off x="853842" y="1844675"/>
            <a:ext cx="10851855" cy="0"/>
          </a:xfrm>
          <a:prstGeom prst="line">
            <a:avLst/>
          </a:prstGeom>
          <a:ln w="254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AC772A7-2598-7472-F8AE-30BA9F146BA9}"/>
              </a:ext>
            </a:extLst>
          </p:cNvPr>
          <p:cNvSpPr txBox="1"/>
          <p:nvPr/>
        </p:nvSpPr>
        <p:spPr>
          <a:xfrm>
            <a:off x="853842" y="1406853"/>
            <a:ext cx="3397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System Architecture(2/2)</a:t>
            </a:r>
            <a:endParaRPr lang="ko-KR" altLang="en-US" b="1" dirty="0"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100AD95-4FE0-1A7D-D0E4-12A13FB2C6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5185" y="2140294"/>
            <a:ext cx="8487374" cy="440889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23F5B53-56E6-9304-4B5C-4528B5CA681E}"/>
              </a:ext>
            </a:extLst>
          </p:cNvPr>
          <p:cNvSpPr txBox="1"/>
          <p:nvPr/>
        </p:nvSpPr>
        <p:spPr>
          <a:xfrm>
            <a:off x="803275" y="388377"/>
            <a:ext cx="22397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i="0" dirty="0" err="1">
                <a:solidFill>
                  <a:srgbClr val="010409"/>
                </a:solidFill>
                <a:effectLst/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RLStock</a:t>
            </a:r>
            <a:endParaRPr lang="ko-KR" altLang="en-US" sz="3600" dirty="0"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351932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E437BD-F610-FCC2-43E8-19FF802C43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4A2DE33-9BE4-D077-A88F-DB469722D4D4}"/>
              </a:ext>
            </a:extLst>
          </p:cNvPr>
          <p:cNvCxnSpPr>
            <a:cxnSpLocks/>
          </p:cNvCxnSpPr>
          <p:nvPr/>
        </p:nvCxnSpPr>
        <p:spPr>
          <a:xfrm>
            <a:off x="343430" y="1042743"/>
            <a:ext cx="11362267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D2BD835A-A24B-D114-1BD8-FDC11FEDB028}"/>
              </a:ext>
            </a:extLst>
          </p:cNvPr>
          <p:cNvCxnSpPr>
            <a:cxnSpLocks/>
          </p:cNvCxnSpPr>
          <p:nvPr/>
        </p:nvCxnSpPr>
        <p:spPr>
          <a:xfrm>
            <a:off x="853842" y="1844675"/>
            <a:ext cx="10851855" cy="0"/>
          </a:xfrm>
          <a:prstGeom prst="line">
            <a:avLst/>
          </a:prstGeom>
          <a:ln w="254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5F508BE-6C3A-8232-BF86-AA5634F01FC0}"/>
              </a:ext>
            </a:extLst>
          </p:cNvPr>
          <p:cNvSpPr txBox="1"/>
          <p:nvPr/>
        </p:nvSpPr>
        <p:spPr>
          <a:xfrm>
            <a:off x="853842" y="1406853"/>
            <a:ext cx="28312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정보 수집 및 데이터 </a:t>
            </a:r>
            <a:r>
              <a:rPr lang="ko-KR" altLang="en-US" b="1" dirty="0" err="1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전처리</a:t>
            </a:r>
            <a:endParaRPr lang="ko-KR" altLang="en-US" b="1" dirty="0"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41E6908-8272-322A-DB63-4898444DDD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275" y="2130268"/>
            <a:ext cx="3749365" cy="280440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2C6C3E3-9049-8C81-A259-B7C625FA6E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4563" y="2130268"/>
            <a:ext cx="5043128" cy="211571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7F7CE33-9168-8444-7091-F83123D8A0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5999" y="4245986"/>
            <a:ext cx="3565585" cy="92382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070DAAA-2F9F-3419-2A27-770FBA0CFCC9}"/>
              </a:ext>
            </a:extLst>
          </p:cNvPr>
          <p:cNvSpPr txBox="1"/>
          <p:nvPr/>
        </p:nvSpPr>
        <p:spPr>
          <a:xfrm>
            <a:off x="803275" y="388377"/>
            <a:ext cx="22397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i="0" dirty="0" err="1">
                <a:solidFill>
                  <a:srgbClr val="010409"/>
                </a:solidFill>
                <a:effectLst/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RLStock</a:t>
            </a:r>
            <a:endParaRPr lang="ko-KR" altLang="en-US" sz="3600" dirty="0"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965917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CCFB6D-D2FD-F25F-89BC-5128000769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FFF1D2B0-7F50-B197-FA7C-074B31AB234F}"/>
              </a:ext>
            </a:extLst>
          </p:cNvPr>
          <p:cNvCxnSpPr>
            <a:cxnSpLocks/>
          </p:cNvCxnSpPr>
          <p:nvPr/>
        </p:nvCxnSpPr>
        <p:spPr>
          <a:xfrm>
            <a:off x="343430" y="1042743"/>
            <a:ext cx="11362267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0B66B38-5C6E-29DB-FA5A-A2CCB4EC48D9}"/>
              </a:ext>
            </a:extLst>
          </p:cNvPr>
          <p:cNvCxnSpPr>
            <a:cxnSpLocks/>
          </p:cNvCxnSpPr>
          <p:nvPr/>
        </p:nvCxnSpPr>
        <p:spPr>
          <a:xfrm>
            <a:off x="853842" y="1844675"/>
            <a:ext cx="10851855" cy="0"/>
          </a:xfrm>
          <a:prstGeom prst="line">
            <a:avLst/>
          </a:prstGeom>
          <a:ln w="254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3436306-DB40-FBB7-A30E-EF8583E826E5}"/>
              </a:ext>
            </a:extLst>
          </p:cNvPr>
          <p:cNvSpPr txBox="1"/>
          <p:nvPr/>
        </p:nvSpPr>
        <p:spPr>
          <a:xfrm>
            <a:off x="853842" y="1406853"/>
            <a:ext cx="1617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학습 및 테스트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7703FE3-385E-4A89-5829-31EAD3645E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842" y="2235229"/>
            <a:ext cx="4065529" cy="305276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8ED7F5A-8898-868E-ADBC-46CD487449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2944" y="2237022"/>
            <a:ext cx="4065529" cy="305097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7FB8DB-7219-5E8B-F4C4-D83AE41EA91F}"/>
              </a:ext>
            </a:extLst>
          </p:cNvPr>
          <p:cNvSpPr txBox="1"/>
          <p:nvPr/>
        </p:nvSpPr>
        <p:spPr>
          <a:xfrm>
            <a:off x="803275" y="388377"/>
            <a:ext cx="22397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i="0" dirty="0" err="1">
                <a:solidFill>
                  <a:srgbClr val="010409"/>
                </a:solidFill>
                <a:effectLst/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RLStock</a:t>
            </a:r>
            <a:endParaRPr lang="ko-KR" altLang="en-US" sz="3600" dirty="0"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226494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387F9F-EC6E-ED1F-80F0-E32EECBD75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F7A3F27-5C2B-2962-64CB-74B2AA90CA2B}"/>
              </a:ext>
            </a:extLst>
          </p:cNvPr>
          <p:cNvCxnSpPr>
            <a:cxnSpLocks/>
          </p:cNvCxnSpPr>
          <p:nvPr/>
        </p:nvCxnSpPr>
        <p:spPr>
          <a:xfrm>
            <a:off x="343430" y="1042743"/>
            <a:ext cx="11362267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95B57A2-4616-E6C5-803F-DA3E4026E657}"/>
              </a:ext>
            </a:extLst>
          </p:cNvPr>
          <p:cNvCxnSpPr>
            <a:cxnSpLocks/>
          </p:cNvCxnSpPr>
          <p:nvPr/>
        </p:nvCxnSpPr>
        <p:spPr>
          <a:xfrm>
            <a:off x="803275" y="1844675"/>
            <a:ext cx="4373287" cy="0"/>
          </a:xfrm>
          <a:prstGeom prst="line">
            <a:avLst/>
          </a:prstGeom>
          <a:ln w="254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510B348-ECE2-A0F7-E7EF-EACBA3D4CA9D}"/>
              </a:ext>
            </a:extLst>
          </p:cNvPr>
          <p:cNvSpPr txBox="1"/>
          <p:nvPr/>
        </p:nvSpPr>
        <p:spPr>
          <a:xfrm>
            <a:off x="803275" y="1406853"/>
            <a:ext cx="1398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결과 및 성과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9B9727-889A-00C0-718F-316C2D263BAA}"/>
              </a:ext>
            </a:extLst>
          </p:cNvPr>
          <p:cNvSpPr txBox="1"/>
          <p:nvPr/>
        </p:nvSpPr>
        <p:spPr>
          <a:xfrm>
            <a:off x="696637" y="4711168"/>
            <a:ext cx="447992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결과</a:t>
            </a:r>
            <a:r>
              <a:rPr lang="ko-KR" altLang="en-US" sz="1400" b="1" dirty="0"/>
              <a:t> </a:t>
            </a:r>
            <a:r>
              <a:rPr lang="en-US" altLang="ko-KR" sz="1400" dirty="0"/>
              <a:t>: 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프로젝트의 예측 시스템은 총 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9.74%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의 수익률을 기록하며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신규 투자자들이 손실을 입지 않도록 도왔습니다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 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이를 통해 시스템의 안전성과 신뢰성이 입증되었습니다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</a:t>
            </a:r>
          </a:p>
          <a:p>
            <a:endParaRPr lang="en-US" altLang="ko-KR" sz="14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b="1" dirty="0">
                <a:effectLst/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개선 사항</a:t>
            </a:r>
            <a:r>
              <a:rPr lang="en-US" altLang="ko-KR" sz="1600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 </a:t>
            </a:r>
            <a:r>
              <a:rPr lang="en-US" altLang="ko-KR" sz="1600" dirty="0"/>
              <a:t>: 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강화학습 모델은 더 많은 데이터를 학습할수록 예측 정확도가 향상됩니다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 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향후에는 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20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년치 데이터를 학습시켜 성능 개선과 예측 정확도를 높이는 것을 목표로 합니다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</a:t>
            </a:r>
            <a:endParaRPr lang="en-US" altLang="ko-KR" sz="1400" b="1" dirty="0">
              <a:effectLst/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526CF3A-1521-2191-EEFF-C890AB47F103}"/>
              </a:ext>
            </a:extLst>
          </p:cNvPr>
          <p:cNvSpPr txBox="1"/>
          <p:nvPr/>
        </p:nvSpPr>
        <p:spPr>
          <a:xfrm>
            <a:off x="6185902" y="1406853"/>
            <a:ext cx="958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배운 점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C22B8301-C5EA-F82F-2499-3C915CC64969}"/>
              </a:ext>
            </a:extLst>
          </p:cNvPr>
          <p:cNvCxnSpPr>
            <a:cxnSpLocks/>
          </p:cNvCxnSpPr>
          <p:nvPr/>
        </p:nvCxnSpPr>
        <p:spPr>
          <a:xfrm>
            <a:off x="6259985" y="1844675"/>
            <a:ext cx="3952345" cy="0"/>
          </a:xfrm>
          <a:prstGeom prst="line">
            <a:avLst/>
          </a:prstGeom>
          <a:ln w="254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9F5EAA7-2726-CE59-03B7-4EA57E8D7EBA}"/>
              </a:ext>
            </a:extLst>
          </p:cNvPr>
          <p:cNvSpPr txBox="1"/>
          <p:nvPr/>
        </p:nvSpPr>
        <p:spPr>
          <a:xfrm>
            <a:off x="6259985" y="1906643"/>
            <a:ext cx="4479925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b="1" dirty="0">
                <a:effectLst/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기술적인 </a:t>
            </a:r>
            <a:r>
              <a:rPr lang="ko-KR" altLang="en-US" sz="1400" b="1" dirty="0" err="1">
                <a:effectLst/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배운점</a:t>
            </a:r>
            <a:r>
              <a:rPr lang="ko-KR" altLang="en-US" sz="1400" b="1" dirty="0">
                <a:effectLst/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 </a:t>
            </a:r>
            <a:endParaRPr lang="en-US" altLang="ko-KR" sz="1400" b="1" dirty="0">
              <a:effectLst/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강화학습 모델을 통해 알고리즘 학습과 최적화된 학습 환경 설정 방법을 배워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ko-KR" altLang="en-US" sz="1400" dirty="0" err="1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머신러닝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성능 향상에 대한 이해를 높였습니다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>
              <a:effectLst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문제 해결</a:t>
            </a:r>
            <a:endParaRPr lang="en-US" altLang="ko-KR" sz="1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알고리즘 구현 중 자료 부족으로 어려움을 겪었으나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해외 사이트에서 자료를 번역하여 학습한 후 알고리즘을 이해할 수 있었습니다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데이터 수집 후 가공 과정에서 어려움을 겪었으나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교수님이 제시한 </a:t>
            </a:r>
            <a:r>
              <a:rPr lang="ko-KR" altLang="en-US" sz="1400" dirty="0" err="1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전처리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기법을 통해 데이터를 정제하고 모델에 적합한 형태로 변환하여 해결했습니다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400" dirty="0">
              <a:effectLst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팀워크와 협업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400" b="1" dirty="0" err="1"/>
              <a:t>RLStock</a:t>
            </a:r>
            <a:r>
              <a:rPr lang="en-US" altLang="ko-KR" sz="1400" b="1" dirty="0"/>
              <a:t> </a:t>
            </a:r>
            <a:r>
              <a:rPr lang="ko-KR" altLang="en-US" sz="1400" b="1" dirty="0"/>
              <a:t>프로젝트에서는 의사소통의 중요성을 </a:t>
            </a:r>
            <a:r>
              <a:rPr lang="ko-KR" altLang="en-US" sz="1400" b="1" dirty="0" err="1"/>
              <a:t>깨달았습니다</a:t>
            </a:r>
            <a:r>
              <a:rPr lang="en-US" altLang="ko-KR" sz="1400" b="1" dirty="0"/>
              <a:t>.</a:t>
            </a:r>
            <a:r>
              <a:rPr lang="ko-KR" altLang="en-US" sz="1400" dirty="0"/>
              <a:t> 처음 만난 조원들과 주기적인 회의를 통해 의견을 조율하고</a:t>
            </a:r>
            <a:r>
              <a:rPr lang="en-US" altLang="ko-KR" sz="1400" dirty="0"/>
              <a:t>, </a:t>
            </a:r>
            <a:r>
              <a:rPr lang="ko-KR" altLang="en-US" sz="1400" dirty="0"/>
              <a:t>서로 다른 배경과 경험을 가진 팀원들과 소통하면서 </a:t>
            </a:r>
            <a:r>
              <a:rPr lang="ko-KR" altLang="en-US" sz="1400" b="1" dirty="0"/>
              <a:t>효율적인 커뮤니케이션</a:t>
            </a:r>
            <a:r>
              <a:rPr lang="ko-KR" altLang="en-US" sz="1400" dirty="0"/>
              <a:t>이 프로젝트 성공에 중요한 역할을 한다는 것을 실감했습니다</a:t>
            </a:r>
            <a:r>
              <a:rPr lang="en-US" altLang="ko-KR" sz="1400" dirty="0"/>
              <a:t>.</a:t>
            </a:r>
            <a:endParaRPr lang="en-US" altLang="ko-KR" sz="1400" dirty="0">
              <a:effectLst/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E3BC5A4-55E4-58FC-5AF7-C274B5F52B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1800" y="1913166"/>
            <a:ext cx="2395048" cy="183167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1213922-FCCC-5DAD-5713-CFBCB2B981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3763" y="3744840"/>
            <a:ext cx="3531122" cy="83504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59E3210-1120-9C49-9018-7418C5018A0A}"/>
              </a:ext>
            </a:extLst>
          </p:cNvPr>
          <p:cNvSpPr txBox="1"/>
          <p:nvPr/>
        </p:nvSpPr>
        <p:spPr>
          <a:xfrm>
            <a:off x="803275" y="388377"/>
            <a:ext cx="22397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i="0" dirty="0" err="1">
                <a:solidFill>
                  <a:srgbClr val="010409"/>
                </a:solidFill>
                <a:effectLst/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RLStock</a:t>
            </a:r>
            <a:endParaRPr lang="ko-KR" altLang="en-US" sz="3600" dirty="0"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070283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AB27A9-EE9B-B822-9BEB-530948EE1B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7FFE497-13A3-9C90-28B2-615C6FF356C9}"/>
              </a:ext>
            </a:extLst>
          </p:cNvPr>
          <p:cNvSpPr txBox="1"/>
          <p:nvPr/>
        </p:nvSpPr>
        <p:spPr>
          <a:xfrm>
            <a:off x="803275" y="380821"/>
            <a:ext cx="37802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Smart Makeup</a:t>
            </a:r>
            <a:endParaRPr lang="ko-KR" altLang="en-US" sz="3600" dirty="0"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4F697F-231F-4F4C-2248-65CAE67C2E7D}"/>
              </a:ext>
            </a:extLst>
          </p:cNvPr>
          <p:cNvSpPr txBox="1"/>
          <p:nvPr/>
        </p:nvSpPr>
        <p:spPr>
          <a:xfrm>
            <a:off x="839788" y="139211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소개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C1650D4-EE89-68B4-EB0B-175CFC538F1F}"/>
              </a:ext>
            </a:extLst>
          </p:cNvPr>
          <p:cNvSpPr txBox="1"/>
          <p:nvPr/>
        </p:nvSpPr>
        <p:spPr>
          <a:xfrm>
            <a:off x="777642" y="1990579"/>
            <a:ext cx="401449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사용자가 화장품을 구매하거나 직접 화장할 필요 없이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미리 화장된 모습을 보여주는 시스템을 개발한 프로젝트입니다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 Spring Boot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와 </a:t>
            </a:r>
            <a:r>
              <a:rPr lang="en-US" altLang="ko-KR" sz="1400" dirty="0" err="1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FastAPI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를 활용하여 서버를 구축하고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사용자에게 맞춤형 화장된 모습을 제공하는 서비스를 구현했습니다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123990-F449-CFEB-2DD5-6E76B92E9B31}"/>
              </a:ext>
            </a:extLst>
          </p:cNvPr>
          <p:cNvSpPr txBox="1"/>
          <p:nvPr/>
        </p:nvSpPr>
        <p:spPr>
          <a:xfrm>
            <a:off x="866827" y="3611020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기간 </a:t>
            </a:r>
            <a:r>
              <a:rPr lang="en-US" altLang="ko-KR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/ </a:t>
            </a:r>
            <a:r>
              <a:rPr lang="ko-KR" altLang="en-US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인원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25F08D-F19F-5215-31F3-711DC80A5C18}"/>
              </a:ext>
            </a:extLst>
          </p:cNvPr>
          <p:cNvSpPr txBox="1"/>
          <p:nvPr/>
        </p:nvSpPr>
        <p:spPr>
          <a:xfrm>
            <a:off x="866827" y="4125990"/>
            <a:ext cx="3493264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개발 기간 </a:t>
            </a:r>
            <a:r>
              <a:rPr lang="en-US" altLang="ko-KR" sz="1400" dirty="0"/>
              <a:t>: </a:t>
            </a:r>
            <a:r>
              <a:rPr lang="ko-KR" altLang="en-US" sz="1400" dirty="0"/>
              <a:t> </a:t>
            </a:r>
            <a:r>
              <a:rPr lang="en-US" altLang="ko-KR" sz="1400" b="0" i="0" dirty="0">
                <a:solidFill>
                  <a:srgbClr val="010409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2024.09~2024.12</a:t>
            </a:r>
            <a:endParaRPr lang="en-US" altLang="ko-KR" sz="14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팀장</a:t>
            </a:r>
            <a:r>
              <a:rPr lang="ko-KR" altLang="en-US" sz="1400" dirty="0"/>
              <a:t> </a:t>
            </a:r>
            <a:r>
              <a:rPr lang="en-US" altLang="ko-KR" sz="1400" dirty="0"/>
              <a:t>: 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현호성</a:t>
            </a:r>
            <a:endParaRPr lang="en-US" altLang="ko-KR" sz="14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endParaRPr lang="en-US" altLang="ko-KR" sz="14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조원</a:t>
            </a:r>
            <a:r>
              <a:rPr lang="ko-KR" altLang="en-US" sz="1400" dirty="0"/>
              <a:t> </a:t>
            </a:r>
            <a:r>
              <a:rPr lang="en-US" altLang="ko-KR" sz="1400" dirty="0"/>
              <a:t>: </a:t>
            </a:r>
            <a:r>
              <a:rPr lang="ko-KR" altLang="en-US" sz="1400" dirty="0" err="1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한기윤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최준원</a:t>
            </a:r>
            <a:endParaRPr lang="en-US" altLang="ko-KR" sz="14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600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담당 기능</a:t>
            </a:r>
            <a:r>
              <a:rPr lang="en-US" altLang="ko-KR" sz="1600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DB 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설계 및 구현</a:t>
            </a:r>
            <a:endParaRPr lang="en-US" altLang="ko-KR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Spring Boot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를 활용 웹 개발</a:t>
            </a:r>
            <a:endParaRPr lang="en-US" altLang="ko-KR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기술서 등 문서 작업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EE2E4271-C67E-8C2D-9413-64176EA72F46}"/>
              </a:ext>
            </a:extLst>
          </p:cNvPr>
          <p:cNvCxnSpPr>
            <a:cxnSpLocks/>
          </p:cNvCxnSpPr>
          <p:nvPr/>
        </p:nvCxnSpPr>
        <p:spPr>
          <a:xfrm>
            <a:off x="343430" y="1042743"/>
            <a:ext cx="11362267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2A4936B9-A608-3F65-8E51-415E400C908E}"/>
              </a:ext>
            </a:extLst>
          </p:cNvPr>
          <p:cNvCxnSpPr>
            <a:cxnSpLocks/>
          </p:cNvCxnSpPr>
          <p:nvPr/>
        </p:nvCxnSpPr>
        <p:spPr>
          <a:xfrm>
            <a:off x="803275" y="1829940"/>
            <a:ext cx="3952345" cy="0"/>
          </a:xfrm>
          <a:prstGeom prst="line">
            <a:avLst/>
          </a:prstGeom>
          <a:ln w="254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587824E3-4E77-4D95-BFF8-9346C17C36C5}"/>
              </a:ext>
            </a:extLst>
          </p:cNvPr>
          <p:cNvCxnSpPr>
            <a:cxnSpLocks/>
          </p:cNvCxnSpPr>
          <p:nvPr/>
        </p:nvCxnSpPr>
        <p:spPr>
          <a:xfrm>
            <a:off x="777642" y="4042387"/>
            <a:ext cx="4014491" cy="0"/>
          </a:xfrm>
          <a:prstGeom prst="line">
            <a:avLst/>
          </a:prstGeom>
          <a:ln w="254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E597514-A44D-ADC0-A697-84D4D051E1FB}"/>
              </a:ext>
            </a:extLst>
          </p:cNvPr>
          <p:cNvCxnSpPr>
            <a:cxnSpLocks/>
          </p:cNvCxnSpPr>
          <p:nvPr/>
        </p:nvCxnSpPr>
        <p:spPr>
          <a:xfrm>
            <a:off x="6024397" y="1793988"/>
            <a:ext cx="3952345" cy="0"/>
          </a:xfrm>
          <a:prstGeom prst="line">
            <a:avLst/>
          </a:prstGeom>
          <a:ln w="254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A6AC499-A9BD-5F8F-39E2-0437DE30D210}"/>
              </a:ext>
            </a:extLst>
          </p:cNvPr>
          <p:cNvSpPr txBox="1"/>
          <p:nvPr/>
        </p:nvSpPr>
        <p:spPr>
          <a:xfrm>
            <a:off x="6024397" y="1356166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개발 목적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877495-606B-AA7D-C096-42BBBF576094}"/>
              </a:ext>
            </a:extLst>
          </p:cNvPr>
          <p:cNvSpPr txBox="1"/>
          <p:nvPr/>
        </p:nvSpPr>
        <p:spPr>
          <a:xfrm>
            <a:off x="6096823" y="3979380"/>
            <a:ext cx="5490271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b="1" dirty="0">
                <a:effectLst/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프로젝트 목표</a:t>
            </a:r>
            <a:r>
              <a:rPr lang="ko-KR" altLang="en-US" sz="1400" b="0" dirty="0">
                <a:effectLst/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 </a:t>
            </a:r>
            <a:r>
              <a:rPr lang="en-US" altLang="ko-KR" sz="1400" b="0" dirty="0">
                <a:effectLst/>
              </a:rPr>
              <a:t>: 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사용자 친화적인 웹 서버 환경을 구축하여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사용자가 원하는 다양한 화장품을 적용한 화장된 모습을 실시간으로 보여주는 시스템을 개발하는 것입니다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b="0" dirty="0">
              <a:effectLst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b="1" dirty="0">
                <a:effectLst/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문제 상황 </a:t>
            </a:r>
            <a:r>
              <a:rPr lang="en-US" altLang="ko-KR" sz="1400" b="0" dirty="0">
                <a:effectLst/>
              </a:rPr>
              <a:t>: 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대부분의 웹 애플리케이션에서는 사용자가 여러 화장품을 동시에 적용하여 화장된 모습을 실시간으로 확인하는 기능을 제공하지 않습니다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 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이로 인해 사용자들은 화장품을 하나씩 적용해가며 결과를 비교해야 하는 불편함을 겪고 있습니다</a:t>
            </a:r>
            <a:r>
              <a:rPr lang="en-US" altLang="ko-KR" sz="1400" b="0" dirty="0"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</a:t>
            </a:r>
          </a:p>
          <a:p>
            <a:endParaRPr lang="en-US" altLang="ko-KR" sz="14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b="1" dirty="0">
                <a:effectLst/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해결 방안</a:t>
            </a:r>
            <a:r>
              <a:rPr lang="ko-KR" altLang="en-US" sz="1400" b="0" dirty="0">
                <a:effectLst/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 </a:t>
            </a:r>
            <a:r>
              <a:rPr lang="en-US" altLang="ko-KR" sz="1400" b="0" dirty="0">
                <a:effectLst/>
              </a:rPr>
              <a:t>: 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OpenCV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를 활용하여 여러 화장품을 동시에 적용하고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실시간으로 사용자의 얼굴에 변화를 반영하는 시스템을 구현합니다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</a:t>
            </a:r>
            <a:endParaRPr lang="en-US" altLang="ko-KR" sz="1400" b="0" dirty="0">
              <a:effectLst/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3A290764-A016-0DF2-E487-200E6C5670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9271" y="1829940"/>
            <a:ext cx="3048000" cy="2103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9963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DC9379-FB8B-F034-000E-75E5A27FD8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D8B2D290-E8F2-81A5-B8F2-C2B6E035DCA8}"/>
              </a:ext>
            </a:extLst>
          </p:cNvPr>
          <p:cNvCxnSpPr>
            <a:cxnSpLocks/>
          </p:cNvCxnSpPr>
          <p:nvPr/>
        </p:nvCxnSpPr>
        <p:spPr>
          <a:xfrm>
            <a:off x="343430" y="1042743"/>
            <a:ext cx="11362267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B5B4D43-E058-82C4-5AC7-57A49A9C5D82}"/>
              </a:ext>
            </a:extLst>
          </p:cNvPr>
          <p:cNvCxnSpPr>
            <a:cxnSpLocks/>
          </p:cNvCxnSpPr>
          <p:nvPr/>
        </p:nvCxnSpPr>
        <p:spPr>
          <a:xfrm>
            <a:off x="803275" y="1844675"/>
            <a:ext cx="3952345" cy="0"/>
          </a:xfrm>
          <a:prstGeom prst="line">
            <a:avLst/>
          </a:prstGeom>
          <a:ln w="254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2C6149B-A50A-408B-DAB7-317145A5867F}"/>
              </a:ext>
            </a:extLst>
          </p:cNvPr>
          <p:cNvSpPr txBox="1"/>
          <p:nvPr/>
        </p:nvSpPr>
        <p:spPr>
          <a:xfrm>
            <a:off x="803275" y="1406853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개발 환경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DBD8216-F2DB-9B17-3F24-D4EDE45A3911}"/>
              </a:ext>
            </a:extLst>
          </p:cNvPr>
          <p:cNvSpPr txBox="1"/>
          <p:nvPr/>
        </p:nvSpPr>
        <p:spPr>
          <a:xfrm>
            <a:off x="727074" y="1996391"/>
            <a:ext cx="460980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언어</a:t>
            </a:r>
            <a:r>
              <a:rPr lang="ko-KR" altLang="en-US" sz="1400" dirty="0"/>
              <a:t> </a:t>
            </a:r>
            <a:r>
              <a:rPr lang="en-US" altLang="ko-KR" sz="1400" dirty="0"/>
              <a:t>: 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Python, Java, HTML5, CSS3, </a:t>
            </a:r>
            <a:r>
              <a:rPr lang="en-US" altLang="ko-KR" sz="1400" dirty="0" err="1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Javascript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en-US" altLang="ko-KR" sz="1400" dirty="0" err="1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Thymeleaf</a:t>
            </a:r>
            <a:endParaRPr lang="en-US" altLang="ko-KR" sz="14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프레임워크</a:t>
            </a:r>
            <a:r>
              <a:rPr lang="ko-KR" altLang="en-US" sz="1400" dirty="0"/>
              <a:t> </a:t>
            </a:r>
            <a:r>
              <a:rPr lang="en-US" altLang="ko-KR" sz="1400" dirty="0"/>
              <a:t>: 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Spring boot, Boot Strap</a:t>
            </a:r>
          </a:p>
          <a:p>
            <a:endParaRPr lang="en-US" altLang="ko-KR" sz="14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API, </a:t>
            </a:r>
            <a:r>
              <a:rPr lang="ko-KR" altLang="en-US" sz="1400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라이브러리</a:t>
            </a:r>
            <a:r>
              <a:rPr lang="ko-KR" altLang="en-US" sz="1400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 </a:t>
            </a:r>
            <a:r>
              <a:rPr lang="en-US" altLang="ko-KR" sz="1400" dirty="0"/>
              <a:t>: 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OpenCV, Scikit-Learn, Pandas, Lombok, Matplotlib, </a:t>
            </a:r>
            <a:r>
              <a:rPr lang="en-US" altLang="ko-KR" sz="1400" dirty="0" err="1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Keras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en-US" altLang="ko-KR" sz="1400" dirty="0" err="1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Mediapipe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JPA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Database</a:t>
            </a:r>
            <a:r>
              <a:rPr lang="en-US" altLang="ko-KR" sz="1400" dirty="0"/>
              <a:t> : 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MySQL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IDE</a:t>
            </a:r>
            <a:r>
              <a:rPr lang="en-US" altLang="ko-KR" sz="1400" dirty="0"/>
              <a:t> : 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Visual Studio Code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Version Control </a:t>
            </a:r>
            <a:r>
              <a:rPr lang="en-US" altLang="ko-KR" sz="1400" dirty="0"/>
              <a:t>: 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Git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600" b="0" dirty="0">
              <a:effectLst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911B86-AD56-2046-DA24-D478F0B209F5}"/>
              </a:ext>
            </a:extLst>
          </p:cNvPr>
          <p:cNvSpPr txBox="1"/>
          <p:nvPr/>
        </p:nvSpPr>
        <p:spPr>
          <a:xfrm>
            <a:off x="803275" y="5256649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구현 결과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B521EB3A-8AB8-179F-1842-C1E6926F461A}"/>
              </a:ext>
            </a:extLst>
          </p:cNvPr>
          <p:cNvCxnSpPr>
            <a:cxnSpLocks/>
          </p:cNvCxnSpPr>
          <p:nvPr/>
        </p:nvCxnSpPr>
        <p:spPr>
          <a:xfrm>
            <a:off x="803275" y="5734990"/>
            <a:ext cx="5411258" cy="0"/>
          </a:xfrm>
          <a:prstGeom prst="line">
            <a:avLst/>
          </a:prstGeom>
          <a:ln w="254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D6FFF52-3C8E-F921-732A-7E8B17E4EB36}"/>
              </a:ext>
            </a:extLst>
          </p:cNvPr>
          <p:cNvSpPr txBox="1"/>
          <p:nvPr/>
        </p:nvSpPr>
        <p:spPr>
          <a:xfrm>
            <a:off x="727075" y="5859180"/>
            <a:ext cx="5729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hlinkClick r:id="rId3"/>
              </a:rPr>
              <a:t>https://github.com/hosunghyun/Smart_Makeup_Web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6619454-EEB3-E7AB-AB88-7DB8C373F9EA}"/>
              </a:ext>
            </a:extLst>
          </p:cNvPr>
          <p:cNvSpPr txBox="1"/>
          <p:nvPr/>
        </p:nvSpPr>
        <p:spPr>
          <a:xfrm>
            <a:off x="6958542" y="1406853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진행 과정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F6C25B82-EE0C-7F0D-F4AA-F982BD97390E}"/>
              </a:ext>
            </a:extLst>
          </p:cNvPr>
          <p:cNvCxnSpPr>
            <a:cxnSpLocks/>
          </p:cNvCxnSpPr>
          <p:nvPr/>
        </p:nvCxnSpPr>
        <p:spPr>
          <a:xfrm>
            <a:off x="7032625" y="1844675"/>
            <a:ext cx="3952345" cy="0"/>
          </a:xfrm>
          <a:prstGeom prst="line">
            <a:avLst/>
          </a:prstGeom>
          <a:ln w="254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9" name="그림 18">
            <a:extLst>
              <a:ext uri="{FF2B5EF4-FFF2-40B4-BE49-F238E27FC236}">
                <a16:creationId xmlns:a16="http://schemas.microsoft.com/office/drawing/2014/main" id="{596911EC-B0DC-4414-DB7E-2A5FB7745C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2625" y="2064124"/>
            <a:ext cx="5050798" cy="181360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11D02BE-F7B1-3BE8-67DC-B7BC2B95EA9A}"/>
              </a:ext>
            </a:extLst>
          </p:cNvPr>
          <p:cNvSpPr txBox="1"/>
          <p:nvPr/>
        </p:nvSpPr>
        <p:spPr>
          <a:xfrm>
            <a:off x="803275" y="380821"/>
            <a:ext cx="37802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Smart Makeup</a:t>
            </a:r>
            <a:endParaRPr lang="ko-KR" altLang="en-US" sz="3600" dirty="0"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073935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29A8FF-879C-7A3C-50E1-E7E9920068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3E399A3-689F-EE8E-B639-673AB5418656}"/>
              </a:ext>
            </a:extLst>
          </p:cNvPr>
          <p:cNvCxnSpPr>
            <a:cxnSpLocks/>
          </p:cNvCxnSpPr>
          <p:nvPr/>
        </p:nvCxnSpPr>
        <p:spPr>
          <a:xfrm>
            <a:off x="343430" y="1042743"/>
            <a:ext cx="11362267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C3CEC0B-140B-5E20-757C-80EC479F1496}"/>
              </a:ext>
            </a:extLst>
          </p:cNvPr>
          <p:cNvCxnSpPr>
            <a:cxnSpLocks/>
          </p:cNvCxnSpPr>
          <p:nvPr/>
        </p:nvCxnSpPr>
        <p:spPr>
          <a:xfrm>
            <a:off x="803275" y="1844675"/>
            <a:ext cx="3952345" cy="0"/>
          </a:xfrm>
          <a:prstGeom prst="line">
            <a:avLst/>
          </a:prstGeom>
          <a:ln w="254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BC41DFB-572A-5702-8B15-50AF3522CC68}"/>
              </a:ext>
            </a:extLst>
          </p:cNvPr>
          <p:cNvSpPr txBox="1"/>
          <p:nvPr/>
        </p:nvSpPr>
        <p:spPr>
          <a:xfrm>
            <a:off x="803275" y="1406853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담당 기능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7AAB43D-97B9-F598-65E7-8E231652C24D}"/>
              </a:ext>
            </a:extLst>
          </p:cNvPr>
          <p:cNvSpPr txBox="1"/>
          <p:nvPr/>
        </p:nvSpPr>
        <p:spPr>
          <a:xfrm>
            <a:off x="803275" y="380821"/>
            <a:ext cx="37802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Smart Makeup</a:t>
            </a:r>
            <a:endParaRPr lang="ko-KR" altLang="en-US" sz="3600" dirty="0"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125860A-03F2-6C9E-5474-3594F7437B7F}"/>
              </a:ext>
            </a:extLst>
          </p:cNvPr>
          <p:cNvSpPr txBox="1"/>
          <p:nvPr/>
        </p:nvSpPr>
        <p:spPr>
          <a:xfrm>
            <a:off x="803275" y="1850494"/>
            <a:ext cx="6394230" cy="4955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ko-KR" altLang="en-US" sz="1600" dirty="0"/>
              <a:t>데이터베이스 설계</a:t>
            </a:r>
            <a:endParaRPr lang="en-US" altLang="ko-KR" sz="1600" dirty="0"/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sz="1600" dirty="0"/>
              <a:t>주요 역할 </a:t>
            </a:r>
            <a:r>
              <a:rPr lang="en-US" altLang="ko-KR" sz="1600" dirty="0"/>
              <a:t>: </a:t>
            </a:r>
            <a:r>
              <a:rPr lang="ko-KR" altLang="en-US" sz="1600" dirty="0"/>
              <a:t>프로젝트 요구 사항을 바탕으로 관계형 데이터베이스 설계 및 구축 </a:t>
            </a:r>
            <a:endParaRPr lang="en-US" altLang="ko-KR" sz="1600" dirty="0"/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sz="1600" dirty="0"/>
              <a:t>사용한 기술 </a:t>
            </a:r>
            <a:r>
              <a:rPr lang="en-US" altLang="ko-KR" sz="1600" dirty="0"/>
              <a:t>: MySQL, MySQL Workbench, </a:t>
            </a:r>
            <a:r>
              <a:rPr lang="en-US" altLang="ko-KR" sz="1600" dirty="0" err="1"/>
              <a:t>Drawio</a:t>
            </a:r>
            <a:r>
              <a:rPr lang="en-US" altLang="ko-KR" sz="1600" dirty="0"/>
              <a:t>, </a:t>
            </a:r>
            <a:r>
              <a:rPr lang="en-US" altLang="ko-KR" sz="1600" dirty="0" err="1"/>
              <a:t>DBDiagram</a:t>
            </a:r>
            <a:r>
              <a:rPr lang="en-US" altLang="ko-KR" sz="1600" dirty="0"/>
              <a:t> </a:t>
            </a:r>
            <a:r>
              <a:rPr lang="ko-KR" altLang="en-US" sz="1600" dirty="0"/>
              <a:t>등</a:t>
            </a:r>
            <a:endParaRPr lang="en-US" altLang="ko-KR" sz="1600" dirty="0"/>
          </a:p>
          <a:p>
            <a:pPr marL="342900" indent="-342900">
              <a:buFont typeface="+mj-lt"/>
              <a:buAutoNum type="arabicPeriod"/>
            </a:pPr>
            <a:endParaRPr lang="en-US" altLang="ko-KR" sz="1600" dirty="0"/>
          </a:p>
          <a:p>
            <a:pPr marL="342900" indent="-342900">
              <a:buFont typeface="+mj-lt"/>
              <a:buAutoNum type="arabicPeriod"/>
            </a:pPr>
            <a:endParaRPr lang="en-US" altLang="ko-KR" sz="1600" dirty="0"/>
          </a:p>
          <a:p>
            <a:pPr marL="342900" indent="-342900">
              <a:buFont typeface="+mj-lt"/>
              <a:buAutoNum type="arabicPeriod"/>
            </a:pPr>
            <a:r>
              <a:rPr lang="en-US" altLang="ko-KR" sz="1600" dirty="0"/>
              <a:t>Spring Boot</a:t>
            </a:r>
            <a:r>
              <a:rPr lang="ko-KR" altLang="en-US" sz="1600" dirty="0"/>
              <a:t>와 데이터베이스 연동</a:t>
            </a:r>
            <a:endParaRPr lang="en-US" altLang="ko-KR" sz="1600" dirty="0"/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sz="1600" dirty="0"/>
              <a:t>주요 역할 </a:t>
            </a:r>
            <a:r>
              <a:rPr lang="en-US" altLang="ko-KR" sz="1600" dirty="0"/>
              <a:t>: Spring Boot </a:t>
            </a:r>
            <a:r>
              <a:rPr lang="ko-KR" altLang="en-US" sz="1600" dirty="0"/>
              <a:t>애플리케이션에서 </a:t>
            </a:r>
            <a:r>
              <a:rPr lang="en-US" altLang="ko-KR" sz="1600" dirty="0"/>
              <a:t>JPA(Java Persistence API) </a:t>
            </a:r>
            <a:r>
              <a:rPr lang="ko-KR" altLang="en-US" sz="1600" dirty="0"/>
              <a:t>활용하여 데이터베이스와 연동 및 </a:t>
            </a:r>
            <a:r>
              <a:rPr lang="en-US" altLang="ko-KR" sz="1600" dirty="0"/>
              <a:t>CRUD </a:t>
            </a:r>
            <a:r>
              <a:rPr lang="ko-KR" altLang="en-US" sz="1600" dirty="0"/>
              <a:t>기능 구현</a:t>
            </a:r>
            <a:endParaRPr lang="en-US" altLang="ko-KR" sz="1600" dirty="0"/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sz="1600" dirty="0"/>
              <a:t>사용한 기술 </a:t>
            </a:r>
            <a:r>
              <a:rPr lang="en-US" altLang="ko-KR" sz="1600" dirty="0"/>
              <a:t>: Spring Boot, Spring Data JPA, Hibernate </a:t>
            </a:r>
            <a:r>
              <a:rPr lang="ko-KR" altLang="en-US" sz="1600" dirty="0"/>
              <a:t>등</a:t>
            </a:r>
            <a:endParaRPr lang="en-US" altLang="ko-KR" sz="1600" dirty="0"/>
          </a:p>
          <a:p>
            <a:pPr marL="342900" indent="-342900">
              <a:buFont typeface="+mj-lt"/>
              <a:buAutoNum type="arabicPeriod"/>
            </a:pPr>
            <a:endParaRPr lang="en-US" altLang="ko-KR" sz="1600" dirty="0"/>
          </a:p>
          <a:p>
            <a:pPr marL="342900" indent="-342900">
              <a:buFont typeface="+mj-lt"/>
              <a:buAutoNum type="arabicPeriod"/>
            </a:pPr>
            <a:endParaRPr lang="en-US" altLang="ko-KR" sz="1600" dirty="0"/>
          </a:p>
          <a:p>
            <a:pPr marL="342900" indent="-342900">
              <a:buFont typeface="+mj-lt"/>
              <a:buAutoNum type="arabicPeriod"/>
            </a:pPr>
            <a:r>
              <a:rPr lang="en-US" altLang="ko-KR" sz="1600" dirty="0"/>
              <a:t>UI/UX </a:t>
            </a:r>
            <a:r>
              <a:rPr lang="ko-KR" altLang="en-US" sz="1600" dirty="0"/>
              <a:t>구현 및 동적 웹 페이지 개발</a:t>
            </a:r>
            <a:endParaRPr lang="en-US" altLang="ko-KR" sz="1600" dirty="0"/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sz="1600" b="1" dirty="0"/>
              <a:t>주요 역할</a:t>
            </a:r>
            <a:r>
              <a:rPr lang="en-US" altLang="ko-KR" sz="1600" dirty="0"/>
              <a:t>: HTML, CSS, JavaScript, Bootstrap, </a:t>
            </a:r>
            <a:r>
              <a:rPr lang="en-US" altLang="ko-KR" sz="1600" dirty="0" err="1"/>
              <a:t>Thymeleaf</a:t>
            </a:r>
            <a:r>
              <a:rPr lang="ko-KR" altLang="en-US" sz="1600" dirty="0"/>
              <a:t>를 활용하여 사용자 친화적인 </a:t>
            </a:r>
            <a:r>
              <a:rPr lang="en-US" altLang="ko-KR" sz="1600" dirty="0"/>
              <a:t>UI/UX </a:t>
            </a:r>
            <a:r>
              <a:rPr lang="ko-KR" altLang="en-US" sz="1600" dirty="0"/>
              <a:t>구현</a:t>
            </a:r>
            <a:endParaRPr lang="en-US" altLang="ko-KR" sz="1600" dirty="0"/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sz="1600" dirty="0"/>
              <a:t>사용한 기술 </a:t>
            </a:r>
            <a:r>
              <a:rPr lang="en-US" altLang="ko-KR" sz="1600" dirty="0"/>
              <a:t>: HTML, CSS, JavaScript, Bootstrap, </a:t>
            </a:r>
            <a:r>
              <a:rPr lang="en-US" altLang="ko-KR" sz="1600" dirty="0" err="1"/>
              <a:t>Thymeleaf</a:t>
            </a:r>
            <a:endParaRPr lang="en-US" altLang="ko-KR" sz="1600" dirty="0"/>
          </a:p>
          <a:p>
            <a:endParaRPr lang="en-US" altLang="ko-KR" sz="1400" dirty="0"/>
          </a:p>
          <a:p>
            <a:pPr marL="342900" indent="-342900">
              <a:buFont typeface="+mj-lt"/>
              <a:buAutoNum type="arabicPeriod"/>
            </a:pP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42564567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5AC014-5C6F-C659-609C-5C56E42FD5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0DEBE5E7-C10E-3E41-FC7D-98BE5391F7FB}"/>
              </a:ext>
            </a:extLst>
          </p:cNvPr>
          <p:cNvCxnSpPr>
            <a:cxnSpLocks/>
          </p:cNvCxnSpPr>
          <p:nvPr/>
        </p:nvCxnSpPr>
        <p:spPr>
          <a:xfrm>
            <a:off x="343430" y="1042743"/>
            <a:ext cx="11362267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5" name="그림 4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9F66287C-3116-A509-28C9-139A687BB0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642" y="1782209"/>
            <a:ext cx="9780291" cy="442508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C7091FC-E79F-3561-60BB-83C7A670D5DF}"/>
              </a:ext>
            </a:extLst>
          </p:cNvPr>
          <p:cNvSpPr txBox="1"/>
          <p:nvPr/>
        </p:nvSpPr>
        <p:spPr>
          <a:xfrm>
            <a:off x="803275" y="1257016"/>
            <a:ext cx="15055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atin typeface="+mj-lt"/>
              </a:rPr>
              <a:t>ERD </a:t>
            </a:r>
            <a:r>
              <a:rPr lang="ko-KR" altLang="en-US" sz="2400" b="1" dirty="0">
                <a:latin typeface="+mj-lt"/>
              </a:rPr>
              <a:t>설계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2DE1356-A0B6-9823-E3A6-F2B58CB490D3}"/>
              </a:ext>
            </a:extLst>
          </p:cNvPr>
          <p:cNvSpPr txBox="1"/>
          <p:nvPr/>
        </p:nvSpPr>
        <p:spPr>
          <a:xfrm>
            <a:off x="803275" y="380821"/>
            <a:ext cx="37802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Smart Makeup</a:t>
            </a:r>
            <a:endParaRPr lang="ko-KR" altLang="en-US" sz="3600" dirty="0"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109242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7320E3-58EA-EDF7-0457-5D67280C3A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F72AEEAA-2D9A-A131-96EA-86E4BF3615FE}"/>
              </a:ext>
            </a:extLst>
          </p:cNvPr>
          <p:cNvCxnSpPr>
            <a:cxnSpLocks/>
          </p:cNvCxnSpPr>
          <p:nvPr/>
        </p:nvCxnSpPr>
        <p:spPr>
          <a:xfrm>
            <a:off x="343430" y="1042743"/>
            <a:ext cx="11362267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1F32628-BD09-53FC-B200-12EB75CE45CE}"/>
              </a:ext>
            </a:extLst>
          </p:cNvPr>
          <p:cNvSpPr txBox="1"/>
          <p:nvPr/>
        </p:nvSpPr>
        <p:spPr>
          <a:xfrm>
            <a:off x="803275" y="1257016"/>
            <a:ext cx="13516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메이크업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E2E9BC3-97B2-3C9F-B622-4668FDE2AE5E}"/>
              </a:ext>
            </a:extLst>
          </p:cNvPr>
          <p:cNvSpPr txBox="1"/>
          <p:nvPr/>
        </p:nvSpPr>
        <p:spPr>
          <a:xfrm>
            <a:off x="777642" y="1844675"/>
            <a:ext cx="39244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카메라에 연결된 사용자 얼굴에 화장품 적용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98AC418-EFF5-8923-D14A-F7E966BE1D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355" y="2641600"/>
            <a:ext cx="3277246" cy="272500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C971546-5549-50B9-A633-D4DA3B216E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3062" y="2641600"/>
            <a:ext cx="3893293" cy="272500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B1E512F-B29E-172E-4028-D8EC7CB19D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28816" y="2641600"/>
            <a:ext cx="3256633" cy="2725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175DBDA-7265-4605-7904-C2650C32AFC6}"/>
              </a:ext>
            </a:extLst>
          </p:cNvPr>
          <p:cNvSpPr txBox="1"/>
          <p:nvPr/>
        </p:nvSpPr>
        <p:spPr>
          <a:xfrm>
            <a:off x="253355" y="5444067"/>
            <a:ext cx="16450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카메라 연결 기능</a:t>
            </a:r>
            <a:endParaRPr lang="en-US" altLang="ko-KR" sz="1600" b="1" dirty="0">
              <a:solidFill>
                <a:schemeClr val="tx2">
                  <a:lumMod val="75000"/>
                  <a:lumOff val="25000"/>
                </a:schemeClr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  <a:p>
            <a:endParaRPr lang="ko-KR" altLang="en-US" sz="1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B784F7-8AFA-74F8-C314-97A101AD5E93}"/>
              </a:ext>
            </a:extLst>
          </p:cNvPr>
          <p:cNvSpPr txBox="1"/>
          <p:nvPr/>
        </p:nvSpPr>
        <p:spPr>
          <a:xfrm>
            <a:off x="4078111" y="5444066"/>
            <a:ext cx="13997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화장하기 기능</a:t>
            </a:r>
            <a:endParaRPr lang="en-US" altLang="ko-KR" sz="1600" b="1" dirty="0">
              <a:solidFill>
                <a:schemeClr val="tx2">
                  <a:lumMod val="75000"/>
                  <a:lumOff val="25000"/>
                </a:schemeClr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  <a:p>
            <a:endParaRPr lang="ko-KR" altLang="en-US" sz="1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BA499B5-5AE0-EB96-C9C6-285DC075EAB9}"/>
              </a:ext>
            </a:extLst>
          </p:cNvPr>
          <p:cNvSpPr txBox="1"/>
          <p:nvPr/>
        </p:nvSpPr>
        <p:spPr>
          <a:xfrm>
            <a:off x="8528816" y="5444065"/>
            <a:ext cx="24721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저장하기 및 불러오기 기능</a:t>
            </a:r>
            <a:endParaRPr lang="en-US" altLang="ko-KR" sz="1600" b="1" dirty="0">
              <a:solidFill>
                <a:schemeClr val="tx2">
                  <a:lumMod val="75000"/>
                  <a:lumOff val="25000"/>
                </a:schemeClr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  <a:p>
            <a:endParaRPr lang="ko-KR" altLang="en-US" sz="1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152702F-9890-9CD6-D983-8B2032F0AEF4}"/>
              </a:ext>
            </a:extLst>
          </p:cNvPr>
          <p:cNvSpPr txBox="1"/>
          <p:nvPr/>
        </p:nvSpPr>
        <p:spPr>
          <a:xfrm>
            <a:off x="803275" y="380821"/>
            <a:ext cx="37802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Smart Makeup</a:t>
            </a:r>
            <a:endParaRPr lang="ko-KR" altLang="en-US" sz="3600" dirty="0"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04780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7BD5DE-AE62-F7C6-67B9-1D663E3104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15A20B3B-4200-0100-C060-7D1CEF5D402A}"/>
              </a:ext>
            </a:extLst>
          </p:cNvPr>
          <p:cNvCxnSpPr>
            <a:cxnSpLocks/>
          </p:cNvCxnSpPr>
          <p:nvPr/>
        </p:nvCxnSpPr>
        <p:spPr>
          <a:xfrm>
            <a:off x="343430" y="1042743"/>
            <a:ext cx="11362267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A4EE597-F1CE-EF8C-190B-D76E8EF3CAF0}"/>
              </a:ext>
            </a:extLst>
          </p:cNvPr>
          <p:cNvCxnSpPr>
            <a:cxnSpLocks/>
          </p:cNvCxnSpPr>
          <p:nvPr/>
        </p:nvCxnSpPr>
        <p:spPr>
          <a:xfrm>
            <a:off x="803275" y="1844675"/>
            <a:ext cx="4373287" cy="0"/>
          </a:xfrm>
          <a:prstGeom prst="line">
            <a:avLst/>
          </a:prstGeom>
          <a:ln w="254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52CC200-2431-93A4-3E8F-E3CF84E22E13}"/>
              </a:ext>
            </a:extLst>
          </p:cNvPr>
          <p:cNvSpPr txBox="1"/>
          <p:nvPr/>
        </p:nvSpPr>
        <p:spPr>
          <a:xfrm>
            <a:off x="803275" y="1406853"/>
            <a:ext cx="1398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결과 및 성과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7AA74C-FFA5-D123-6404-1446B1407CAE}"/>
              </a:ext>
            </a:extLst>
          </p:cNvPr>
          <p:cNvSpPr txBox="1"/>
          <p:nvPr/>
        </p:nvSpPr>
        <p:spPr>
          <a:xfrm>
            <a:off x="803275" y="3823459"/>
            <a:ext cx="4545102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결과</a:t>
            </a:r>
            <a:r>
              <a:rPr lang="ko-KR" altLang="en-US" sz="1400" b="1" dirty="0"/>
              <a:t> </a:t>
            </a:r>
            <a:r>
              <a:rPr lang="en-US" altLang="ko-KR" sz="1400" dirty="0"/>
              <a:t>: 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사용자가 다양한 화장품을 적용한 모습을 실시간으로 확인할 수 있는 시스템을 구현하여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목표대로 여러 화장품이 적용된 사용자의 얼굴을 출력하는 웹 페이지를 성공적으로 완성했습니다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b="1" dirty="0">
                <a:effectLst/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개선 사항 </a:t>
            </a:r>
            <a:r>
              <a:rPr lang="en-US" altLang="ko-KR" sz="1400" b="1" dirty="0">
                <a:effectLst/>
              </a:rPr>
              <a:t>: 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현재 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Python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을 사용하여 영상 처리를 수행하는 과정에서 속도 저하 문제가 발생하고 있습니다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 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이를 해결하기 위해 향후 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C++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 코드 변경을 고려하여 성능을 개선할 계획입니다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 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또한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AWS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와 같은 클라우드 서비스를 활용하여 사용자가 어디서든 서비스에 접근할 수 있도록 배포할 예정입니다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</a:t>
            </a:r>
            <a:endParaRPr lang="en-US" altLang="ko-KR" sz="1400" b="0" dirty="0">
              <a:effectLst/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8F7003A-EFF3-1476-8D08-F01D2FB09762}"/>
              </a:ext>
            </a:extLst>
          </p:cNvPr>
          <p:cNvSpPr txBox="1"/>
          <p:nvPr/>
        </p:nvSpPr>
        <p:spPr>
          <a:xfrm>
            <a:off x="6462996" y="1406853"/>
            <a:ext cx="901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배운 점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80805DCB-D559-8354-E0E0-4C9662EA2962}"/>
              </a:ext>
            </a:extLst>
          </p:cNvPr>
          <p:cNvCxnSpPr>
            <a:cxnSpLocks/>
          </p:cNvCxnSpPr>
          <p:nvPr/>
        </p:nvCxnSpPr>
        <p:spPr>
          <a:xfrm>
            <a:off x="6537079" y="1844675"/>
            <a:ext cx="3952345" cy="0"/>
          </a:xfrm>
          <a:prstGeom prst="line">
            <a:avLst/>
          </a:prstGeom>
          <a:ln w="254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F1E0753B-A406-2564-1C1F-A2E610EE53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4355" y="2059939"/>
            <a:ext cx="2282207" cy="170567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D053D22-890B-DED1-1CDC-5F3CB5472E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275" y="2065870"/>
            <a:ext cx="2256351" cy="170567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C9AEF1A-9319-D787-419C-0E24A0F4AA12}"/>
              </a:ext>
            </a:extLst>
          </p:cNvPr>
          <p:cNvSpPr txBox="1"/>
          <p:nvPr/>
        </p:nvSpPr>
        <p:spPr>
          <a:xfrm>
            <a:off x="6537078" y="1900707"/>
            <a:ext cx="5451721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기술적인 </a:t>
            </a:r>
            <a:r>
              <a:rPr lang="ko-KR" altLang="en-US" sz="1400" b="1" dirty="0" err="1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배운점</a:t>
            </a:r>
            <a:endParaRPr lang="en-US" altLang="ko-KR" sz="1400" b="1" dirty="0"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Spring Boot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와 </a:t>
            </a:r>
            <a:r>
              <a:rPr lang="en-US" altLang="ko-KR" sz="1400" dirty="0" err="1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FastAPI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를 활용하여 웹 서버를 구축하는 과정에서 웹 애플리케이션의 서버 사이드 개발에 대한 이해를 깊게 할 수 있었습니다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 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특히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서버 간 데이터 연동 및 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API 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설계에 대한 중요한 경험을 얻었습니다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b="1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문제 해결</a:t>
            </a:r>
            <a:endParaRPr lang="en-US" altLang="ko-KR" sz="1400" dirty="0"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400" dirty="0" err="1"/>
              <a:t>FastAPI</a:t>
            </a:r>
            <a:r>
              <a:rPr lang="ko-KR" altLang="en-US" sz="1400" dirty="0"/>
              <a:t>로 구현된 서버에서 </a:t>
            </a:r>
            <a:r>
              <a:rPr lang="ko-KR" altLang="en-US" sz="1400" b="1" dirty="0"/>
              <a:t>동기적 처리</a:t>
            </a:r>
            <a:r>
              <a:rPr lang="ko-KR" altLang="en-US" sz="1400" dirty="0"/>
              <a:t>로 인해 여러 요청이 동시에 들어올 때 서버 응답 시간이 늘어나 문제가 발생했습니다</a:t>
            </a:r>
            <a:r>
              <a:rPr lang="en-US" altLang="ko-KR" sz="1400" dirty="0"/>
              <a:t>. </a:t>
            </a:r>
            <a:r>
              <a:rPr lang="en-US" altLang="ko-KR" sz="1400" dirty="0" err="1"/>
              <a:t>FastAPI</a:t>
            </a:r>
            <a:r>
              <a:rPr lang="ko-KR" altLang="en-US" sz="1400" dirty="0"/>
              <a:t>는 기본적으로 비동기 처리를 지원하기 때문에</a:t>
            </a:r>
            <a:r>
              <a:rPr lang="en-US" altLang="ko-KR" sz="1400" dirty="0"/>
              <a:t>, </a:t>
            </a:r>
            <a:r>
              <a:rPr lang="ko-KR" altLang="en-US" sz="1400" dirty="0"/>
              <a:t>기존 동기 방식의 코드에서 </a:t>
            </a:r>
            <a:r>
              <a:rPr lang="ko-KR" altLang="en-US" sz="1400" b="1" dirty="0"/>
              <a:t>비동기 처리</a:t>
            </a:r>
            <a:r>
              <a:rPr lang="ko-KR" altLang="en-US" sz="1400" dirty="0"/>
              <a:t>로 변경하여 성능을 최적화했습니다</a:t>
            </a:r>
            <a:r>
              <a:rPr lang="en-US" altLang="ko-KR" sz="1400" dirty="0"/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b="1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협업 및 팀워크 </a:t>
            </a:r>
            <a:endParaRPr lang="en-US" altLang="ko-KR" sz="1400" dirty="0"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400" b="1" dirty="0"/>
              <a:t>Smart </a:t>
            </a:r>
            <a:r>
              <a:rPr lang="en-US" altLang="ko-KR" sz="1400" b="1" dirty="0" err="1"/>
              <a:t>MakeUp</a:t>
            </a:r>
            <a:r>
              <a:rPr lang="ko-KR" altLang="en-US" sz="1400" dirty="0"/>
              <a:t> 프로젝트에서는 </a:t>
            </a:r>
            <a:r>
              <a:rPr lang="ko-KR" altLang="en-US" sz="1400" b="1" dirty="0"/>
              <a:t>역할 분담</a:t>
            </a:r>
            <a:r>
              <a:rPr lang="ko-KR" altLang="en-US" sz="1400" dirty="0"/>
              <a:t>의 중요성을 크게 느꼈습니다</a:t>
            </a:r>
            <a:r>
              <a:rPr lang="en-US" altLang="ko-KR" sz="1400" dirty="0"/>
              <a:t>. </a:t>
            </a:r>
            <a:r>
              <a:rPr lang="ko-KR" altLang="en-US" sz="1400" dirty="0"/>
              <a:t>이전까지 프로젝트에서는 역할을 명확하게 구분하지 않았지만 이번 프로젝트에서는 확실한 역할 분담으로 각자의 분야에 집중하고 주기적인 회의로 의견을 조율하는 방식으로 진행되어 팀워크가 강화되고 프로젝트 완성도가 높아졌습니다</a:t>
            </a:r>
            <a:r>
              <a:rPr lang="en-US" altLang="ko-KR" sz="1400" dirty="0"/>
              <a:t>.</a:t>
            </a:r>
            <a:endParaRPr lang="en-US" altLang="ko-KR" sz="1400" b="1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62706DC-E31A-3724-CAC4-832AEBE4480E}"/>
              </a:ext>
            </a:extLst>
          </p:cNvPr>
          <p:cNvSpPr txBox="1"/>
          <p:nvPr/>
        </p:nvSpPr>
        <p:spPr>
          <a:xfrm>
            <a:off x="803275" y="380821"/>
            <a:ext cx="37802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Smart Makeup</a:t>
            </a:r>
            <a:endParaRPr lang="ko-KR" altLang="en-US" sz="3600" dirty="0"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695884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4024FCF4-D5C0-5968-9D16-132380B8DB8D}"/>
              </a:ext>
            </a:extLst>
          </p:cNvPr>
          <p:cNvSpPr/>
          <p:nvPr/>
        </p:nvSpPr>
        <p:spPr>
          <a:xfrm>
            <a:off x="3324229" y="4452683"/>
            <a:ext cx="5854940" cy="233173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402D737-DFA4-925A-6425-7D3BBCA17991}"/>
              </a:ext>
            </a:extLst>
          </p:cNvPr>
          <p:cNvSpPr/>
          <p:nvPr/>
        </p:nvSpPr>
        <p:spPr>
          <a:xfrm>
            <a:off x="5435466" y="4165577"/>
            <a:ext cx="1753259" cy="4675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보유 기술 스택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52B2BE-31E3-F189-F854-5B804CBF29B3}"/>
              </a:ext>
            </a:extLst>
          </p:cNvPr>
          <p:cNvSpPr txBox="1"/>
          <p:nvPr/>
        </p:nvSpPr>
        <p:spPr>
          <a:xfrm>
            <a:off x="803274" y="1193121"/>
            <a:ext cx="8123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0070C0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꼼꼼함</a:t>
            </a:r>
            <a:r>
              <a:rPr lang="ko-KR" altLang="en-US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과 </a:t>
            </a:r>
            <a:r>
              <a:rPr lang="ko-KR" altLang="en-US" dirty="0">
                <a:solidFill>
                  <a:srgbClr val="0070C0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세심함</a:t>
            </a:r>
            <a:r>
              <a:rPr lang="ko-KR" altLang="en-US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으로 가치를 더하는 개발자 </a:t>
            </a:r>
            <a:r>
              <a:rPr lang="ko-KR" altLang="en-US" dirty="0" err="1">
                <a:solidFill>
                  <a:srgbClr val="0070C0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현호성</a:t>
            </a:r>
            <a:r>
              <a:rPr lang="ko-KR" altLang="en-US" dirty="0" err="1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입니다</a:t>
            </a:r>
            <a:endParaRPr lang="ko-KR" altLang="en-US" b="1" dirty="0"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083082-24C0-E0C4-4D3D-F26D1C4B9511}"/>
              </a:ext>
            </a:extLst>
          </p:cNvPr>
          <p:cNvSpPr txBox="1"/>
          <p:nvPr/>
        </p:nvSpPr>
        <p:spPr>
          <a:xfrm>
            <a:off x="723982" y="227285"/>
            <a:ext cx="30457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Portfolio</a:t>
            </a:r>
            <a:endParaRPr lang="ko-KR" altLang="en-US" sz="4800" b="1" dirty="0"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9751F6BE-8186-5E46-EDAA-8CB53180BE2D}"/>
              </a:ext>
            </a:extLst>
          </p:cNvPr>
          <p:cNvCxnSpPr>
            <a:cxnSpLocks/>
          </p:cNvCxnSpPr>
          <p:nvPr/>
        </p:nvCxnSpPr>
        <p:spPr>
          <a:xfrm>
            <a:off x="343430" y="1042743"/>
            <a:ext cx="11362267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8E83D6D-084D-38FC-9F9F-D774A481FC67}"/>
              </a:ext>
            </a:extLst>
          </p:cNvPr>
          <p:cNvCxnSpPr>
            <a:cxnSpLocks/>
          </p:cNvCxnSpPr>
          <p:nvPr/>
        </p:nvCxnSpPr>
        <p:spPr>
          <a:xfrm>
            <a:off x="9457722" y="1869354"/>
            <a:ext cx="0" cy="4508525"/>
          </a:xfrm>
          <a:prstGeom prst="line">
            <a:avLst/>
          </a:prstGeom>
          <a:ln w="22225">
            <a:solidFill>
              <a:schemeClr val="bg2">
                <a:lumMod val="9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4" name="그림 13" descr="클립아트, 상징, 실루엣이(가) 표시된 사진&#10;&#10;자동 생성된 설명">
            <a:extLst>
              <a:ext uri="{FF2B5EF4-FFF2-40B4-BE49-F238E27FC236}">
                <a16:creationId xmlns:a16="http://schemas.microsoft.com/office/drawing/2014/main" id="{9DE90E55-CBC9-98FC-997B-FEB4604C55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86" r="23941"/>
          <a:stretch/>
        </p:blipFill>
        <p:spPr>
          <a:xfrm>
            <a:off x="852919" y="4707975"/>
            <a:ext cx="447310" cy="44822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6D7CBAA-3B8F-7B64-5FB8-A4CB2AFF777F}"/>
              </a:ext>
            </a:extLst>
          </p:cNvPr>
          <p:cNvSpPr txBox="1"/>
          <p:nvPr/>
        </p:nvSpPr>
        <p:spPr>
          <a:xfrm>
            <a:off x="1402544" y="4795282"/>
            <a:ext cx="8771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나눔스퀘어 네오 Bold" panose="00000800000000000000" pitchFamily="2" charset="-127"/>
                <a:ea typeface="나눔스퀘어 네오 Bold" panose="00000800000000000000" pitchFamily="2" charset="-127"/>
                <a:hlinkClick r:id="rId4"/>
              </a:rPr>
              <a:t>깃허브</a:t>
            </a:r>
            <a:endParaRPr lang="ko-KR" altLang="en-US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pic>
        <p:nvPicPr>
          <p:cNvPr id="16" name="그림 15" descr="원, 클립아트이(가) 표시된 사진&#10;&#10;자동 생성된 설명">
            <a:extLst>
              <a:ext uri="{FF2B5EF4-FFF2-40B4-BE49-F238E27FC236}">
                <a16:creationId xmlns:a16="http://schemas.microsoft.com/office/drawing/2014/main" id="{0DF7A8C7-30AD-AB73-ADB5-91924A21CA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60" t="810" r="20860" b="-810"/>
          <a:stretch/>
        </p:blipFill>
        <p:spPr>
          <a:xfrm>
            <a:off x="852919" y="5321251"/>
            <a:ext cx="461675" cy="44822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B9F079E-5DE1-C613-134C-9DCEA3063A3C}"/>
              </a:ext>
            </a:extLst>
          </p:cNvPr>
          <p:cNvSpPr txBox="1"/>
          <p:nvPr/>
        </p:nvSpPr>
        <p:spPr>
          <a:xfrm flipH="1">
            <a:off x="1381914" y="5400146"/>
            <a:ext cx="1100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  <a:hlinkClick r:id="rId6"/>
              </a:rPr>
              <a:t>티스토리</a:t>
            </a:r>
            <a:endParaRPr lang="ko-KR" altLang="en-US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pic>
        <p:nvPicPr>
          <p:cNvPr id="19" name="그림 18" descr="클립아트, 만화 영화, 이모티콘, 미소이(가) 표시된 사진&#10;&#10;자동 생성된 설명">
            <a:extLst>
              <a:ext uri="{FF2B5EF4-FFF2-40B4-BE49-F238E27FC236}">
                <a16:creationId xmlns:a16="http://schemas.microsoft.com/office/drawing/2014/main" id="{2D861337-39D2-A89D-D23A-7E94704BC81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25" t="12030" r="23225" b="12779"/>
          <a:stretch/>
        </p:blipFill>
        <p:spPr>
          <a:xfrm>
            <a:off x="852919" y="5929264"/>
            <a:ext cx="447308" cy="44861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C41561A-57AF-68F7-1DAB-0C5BFA7170C3}"/>
              </a:ext>
            </a:extLst>
          </p:cNvPr>
          <p:cNvSpPr txBox="1"/>
          <p:nvPr/>
        </p:nvSpPr>
        <p:spPr>
          <a:xfrm>
            <a:off x="1402544" y="6008547"/>
            <a:ext cx="1104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스퀘어 네오 Bold" panose="00000800000000000000" pitchFamily="2" charset="-127"/>
                <a:ea typeface="나눔스퀘어 네오 Bold" panose="00000800000000000000" pitchFamily="2" charset="-127"/>
                <a:hlinkClick r:id="rId8"/>
              </a:rPr>
              <a:t>Discord</a:t>
            </a:r>
            <a:endParaRPr lang="ko-KR" altLang="en-US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E9BEC4EF-3E19-A354-6F84-91CBE7559DB1}"/>
              </a:ext>
            </a:extLst>
          </p:cNvPr>
          <p:cNvCxnSpPr>
            <a:cxnSpLocks/>
          </p:cNvCxnSpPr>
          <p:nvPr/>
        </p:nvCxnSpPr>
        <p:spPr>
          <a:xfrm>
            <a:off x="9503443" y="2892669"/>
            <a:ext cx="2585980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C87CE86B-8BBF-8F77-4D52-AF6051704057}"/>
              </a:ext>
            </a:extLst>
          </p:cNvPr>
          <p:cNvSpPr txBox="1"/>
          <p:nvPr/>
        </p:nvSpPr>
        <p:spPr>
          <a:xfrm>
            <a:off x="9503443" y="1844675"/>
            <a:ext cx="16866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rgbClr val="00B050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GRADUATION</a:t>
            </a:r>
            <a:endParaRPr lang="ko-KR" altLang="en-US" sz="1600" b="1" dirty="0">
              <a:solidFill>
                <a:srgbClr val="00B050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AA5307D-5F26-58B9-D585-DDBE1A6A46DA}"/>
              </a:ext>
            </a:extLst>
          </p:cNvPr>
          <p:cNvSpPr txBox="1"/>
          <p:nvPr/>
        </p:nvSpPr>
        <p:spPr>
          <a:xfrm>
            <a:off x="9503443" y="2183229"/>
            <a:ext cx="26885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2018</a:t>
            </a:r>
            <a:r>
              <a:rPr lang="en-US" altLang="ko-KR" sz="1200" b="1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sz="1200" b="1" dirty="0" err="1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발곡고등학교</a:t>
            </a:r>
            <a:r>
              <a:rPr lang="ko-KR" altLang="en-US" sz="1200" b="1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졸업</a:t>
            </a:r>
            <a:endParaRPr lang="en-US" altLang="ko-KR" sz="1200" b="1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r>
              <a:rPr lang="en-US" altLang="ko-KR" sz="1200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2018</a:t>
            </a:r>
            <a:r>
              <a:rPr lang="en-US" altLang="ko-KR" sz="1200" b="1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sz="1200" b="1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대진대학교 컴퓨터공학과 입학</a:t>
            </a:r>
            <a:endParaRPr lang="en-US" altLang="ko-KR" sz="1200" b="1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r>
              <a:rPr lang="en-US" altLang="ko-KR" sz="1200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2024</a:t>
            </a:r>
            <a:r>
              <a:rPr lang="en-US" altLang="ko-KR" sz="1200" b="1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sz="1200" b="1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대진대학교 컴퓨터공학과 졸업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FDDCBF8-D99A-B98F-A873-B9E4801E9081}"/>
              </a:ext>
            </a:extLst>
          </p:cNvPr>
          <p:cNvSpPr txBox="1"/>
          <p:nvPr/>
        </p:nvSpPr>
        <p:spPr>
          <a:xfrm>
            <a:off x="9509242" y="2944620"/>
            <a:ext cx="12009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rgbClr val="00B050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AWARDS</a:t>
            </a:r>
            <a:endParaRPr lang="ko-KR" altLang="en-US" sz="1600" b="1" dirty="0">
              <a:solidFill>
                <a:srgbClr val="00B050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202CA83-7BD4-B476-F1C4-5889A8E3ADA0}"/>
              </a:ext>
            </a:extLst>
          </p:cNvPr>
          <p:cNvSpPr txBox="1"/>
          <p:nvPr/>
        </p:nvSpPr>
        <p:spPr>
          <a:xfrm>
            <a:off x="9517546" y="3283174"/>
            <a:ext cx="26148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2023</a:t>
            </a:r>
            <a:r>
              <a:rPr lang="en-US" altLang="ko-KR" sz="1200" b="1" dirty="0"/>
              <a:t> </a:t>
            </a:r>
            <a:r>
              <a:rPr lang="ko-KR" altLang="en-US" sz="1200" b="1" dirty="0" err="1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벤처아카데미스타트업</a:t>
            </a:r>
            <a:r>
              <a:rPr lang="ko-KR" altLang="en-US" sz="1200" b="1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우수상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0C95AC88-1B54-FBBC-B9CB-97B89C55E20D}"/>
              </a:ext>
            </a:extLst>
          </p:cNvPr>
          <p:cNvCxnSpPr>
            <a:cxnSpLocks/>
          </p:cNvCxnSpPr>
          <p:nvPr/>
        </p:nvCxnSpPr>
        <p:spPr>
          <a:xfrm>
            <a:off x="9491655" y="3673678"/>
            <a:ext cx="2585980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3BE6C5E2-BD27-9EF5-BC7A-897E6372C449}"/>
              </a:ext>
            </a:extLst>
          </p:cNvPr>
          <p:cNvSpPr txBox="1"/>
          <p:nvPr/>
        </p:nvSpPr>
        <p:spPr>
          <a:xfrm>
            <a:off x="9491655" y="3729450"/>
            <a:ext cx="11881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rgbClr val="00B050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PROJECT</a:t>
            </a:r>
            <a:endParaRPr lang="ko-KR" altLang="en-US" sz="1600" b="1" dirty="0">
              <a:solidFill>
                <a:srgbClr val="00B050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F4C604F-584F-1A99-3FE6-1E18951C98F6}"/>
              </a:ext>
            </a:extLst>
          </p:cNvPr>
          <p:cNvSpPr txBox="1"/>
          <p:nvPr/>
        </p:nvSpPr>
        <p:spPr>
          <a:xfrm>
            <a:off x="9503443" y="4064182"/>
            <a:ext cx="186461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2021 </a:t>
            </a:r>
            <a:r>
              <a:rPr lang="ko-KR" altLang="en-US" sz="1200" b="1" dirty="0" err="1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겜구판</a:t>
            </a:r>
            <a:endParaRPr lang="en-US" altLang="ko-KR" sz="1200" b="1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r>
              <a:rPr lang="en-US" altLang="ko-KR" sz="1200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2022 </a:t>
            </a:r>
            <a:r>
              <a:rPr lang="en-US" altLang="ko-KR" sz="1200" b="1" dirty="0" err="1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RPCar</a:t>
            </a:r>
            <a:endParaRPr lang="en-US" altLang="ko-KR" sz="1200" b="1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r>
              <a:rPr lang="en-US" altLang="ko-KR" sz="1200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2023 </a:t>
            </a:r>
            <a:r>
              <a:rPr lang="en-US" altLang="ko-KR" sz="1200" b="1" dirty="0" err="1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RLStock</a:t>
            </a:r>
            <a:endParaRPr lang="en-US" altLang="ko-KR" sz="1200" b="1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r>
              <a:rPr lang="en-US" altLang="ko-KR" sz="1200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2024 </a:t>
            </a:r>
            <a:r>
              <a:rPr lang="en-US" altLang="ko-KR" sz="1200" b="1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Smart Makeup</a:t>
            </a:r>
            <a:endParaRPr lang="ko-KR" altLang="en-US" sz="1200" b="1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BDB0AEC-1885-72D2-AC07-8B64450EAC72}"/>
              </a:ext>
            </a:extLst>
          </p:cNvPr>
          <p:cNvSpPr txBox="1"/>
          <p:nvPr/>
        </p:nvSpPr>
        <p:spPr>
          <a:xfrm>
            <a:off x="3802795" y="4616450"/>
            <a:ext cx="543619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Front-End</a:t>
            </a:r>
            <a:r>
              <a:rPr lang="en-US" altLang="ko-KR" sz="1200" b="1" dirty="0"/>
              <a:t>                </a:t>
            </a:r>
            <a:r>
              <a:rPr lang="en-US" altLang="ko-KR" sz="12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HTML5, CSS3, </a:t>
            </a:r>
            <a:r>
              <a:rPr lang="en-US" altLang="ko-KR" sz="1200" dirty="0" err="1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Javascript</a:t>
            </a:r>
            <a:r>
              <a:rPr lang="en-US" altLang="ko-KR" sz="12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(ES6)</a:t>
            </a:r>
          </a:p>
          <a:p>
            <a:endParaRPr lang="ko-KR" altLang="en-US" sz="12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r>
              <a:rPr lang="en-US" altLang="ko-KR" sz="1200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Back-End</a:t>
            </a:r>
            <a:r>
              <a:rPr lang="en-US" altLang="ko-KR" sz="1200" b="1" dirty="0"/>
              <a:t>                </a:t>
            </a:r>
            <a:r>
              <a:rPr lang="en-US" altLang="ko-KR" sz="12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Java, Spring, PHP, JPA, </a:t>
            </a:r>
            <a:r>
              <a:rPr lang="en-US" altLang="ko-KR" sz="1200" dirty="0" err="1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RESTfull</a:t>
            </a:r>
            <a:r>
              <a:rPr lang="en-US" altLang="ko-KR" sz="12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API</a:t>
            </a:r>
          </a:p>
          <a:p>
            <a:endParaRPr lang="ko-KR" altLang="en-US" sz="12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r>
              <a:rPr lang="ko-KR" altLang="en-US" sz="1200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데이터베이스</a:t>
            </a:r>
            <a:r>
              <a:rPr lang="ko-KR" altLang="en-US" sz="1200" b="1" dirty="0"/>
              <a:t>       </a:t>
            </a:r>
            <a:r>
              <a:rPr lang="en-US" altLang="ko-KR" sz="1200" b="1" dirty="0"/>
              <a:t>        </a:t>
            </a:r>
            <a:r>
              <a:rPr lang="en-US" altLang="ko-KR" sz="12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MySQL, MariaDB</a:t>
            </a:r>
          </a:p>
          <a:p>
            <a:endParaRPr lang="en-US" altLang="ko-KR" sz="12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r>
              <a:rPr lang="en-US" altLang="ko-KR" sz="1200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OS</a:t>
            </a:r>
            <a:r>
              <a:rPr lang="en-US" altLang="ko-KR" sz="1200" b="1" dirty="0"/>
              <a:t>                           </a:t>
            </a:r>
            <a:r>
              <a:rPr lang="en-US" altLang="ko-KR" sz="12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Linux(CentOS)</a:t>
            </a:r>
          </a:p>
          <a:p>
            <a:endParaRPr lang="ko-KR" altLang="en-US" sz="12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r>
              <a:rPr lang="en-US" altLang="ko-KR" sz="1200" b="1" i="0" dirty="0">
                <a:solidFill>
                  <a:srgbClr val="212529"/>
                </a:solidFill>
                <a:effectLst/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Embedded System    </a:t>
            </a:r>
            <a:r>
              <a:rPr lang="en-US" altLang="ko-KR" sz="1200" i="0" dirty="0"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Raspberry Pi, Arduino</a:t>
            </a:r>
          </a:p>
          <a:p>
            <a:endParaRPr lang="en-US" altLang="ko-KR" sz="1200" b="1" i="0" dirty="0">
              <a:solidFill>
                <a:srgbClr val="212529"/>
              </a:solidFill>
              <a:effectLst/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r>
              <a:rPr lang="en-US" altLang="ko-KR" sz="1200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ETC</a:t>
            </a:r>
            <a:r>
              <a:rPr lang="en-US" altLang="ko-KR" sz="1200" b="1" dirty="0"/>
              <a:t>                    </a:t>
            </a:r>
            <a:endParaRPr lang="ko-KR" altLang="en-US" sz="1200" b="1" dirty="0"/>
          </a:p>
        </p:txBody>
      </p:sp>
      <p:pic>
        <p:nvPicPr>
          <p:cNvPr id="63" name="그림 62" descr="클립아트, 상징, 실루엣이(가) 표시된 사진&#10;&#10;자동 생성된 설명">
            <a:extLst>
              <a:ext uri="{FF2B5EF4-FFF2-40B4-BE49-F238E27FC236}">
                <a16:creationId xmlns:a16="http://schemas.microsoft.com/office/drawing/2014/main" id="{5654F7A2-8FAC-D7C8-8449-C681E8433A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86" r="23941"/>
          <a:stretch/>
        </p:blipFill>
        <p:spPr>
          <a:xfrm>
            <a:off x="5190894" y="6392188"/>
            <a:ext cx="307258" cy="307888"/>
          </a:xfrm>
          <a:prstGeom prst="rect">
            <a:avLst/>
          </a:prstGeom>
        </p:spPr>
      </p:pic>
      <p:pic>
        <p:nvPicPr>
          <p:cNvPr id="67" name="그림 66" descr="상징, 디자인이(가) 표시된 사진&#10;&#10;자동 생성된 설명">
            <a:extLst>
              <a:ext uri="{FF2B5EF4-FFF2-40B4-BE49-F238E27FC236}">
                <a16:creationId xmlns:a16="http://schemas.microsoft.com/office/drawing/2014/main" id="{B4D94329-CC00-6165-D448-4D363552BEF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0" t="2844" r="6297" b="4480"/>
          <a:stretch/>
        </p:blipFill>
        <p:spPr>
          <a:xfrm>
            <a:off x="5941944" y="6386251"/>
            <a:ext cx="289777" cy="307889"/>
          </a:xfrm>
          <a:prstGeom prst="rect">
            <a:avLst/>
          </a:prstGeom>
        </p:spPr>
      </p:pic>
      <p:pic>
        <p:nvPicPr>
          <p:cNvPr id="56" name="그림 55" descr="그래픽, 로고, 상징, 디자인이(가) 표시된 사진&#10;&#10;자동 생성된 설명">
            <a:extLst>
              <a:ext uri="{FF2B5EF4-FFF2-40B4-BE49-F238E27FC236}">
                <a16:creationId xmlns:a16="http://schemas.microsoft.com/office/drawing/2014/main" id="{D1D1B7E4-5680-5E60-3CB7-4B5481600D3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53" t="18403" r="29823" b="20154"/>
          <a:stretch/>
        </p:blipFill>
        <p:spPr>
          <a:xfrm>
            <a:off x="6690694" y="6383973"/>
            <a:ext cx="307258" cy="324556"/>
          </a:xfrm>
          <a:prstGeom prst="rect">
            <a:avLst/>
          </a:prstGeom>
        </p:spPr>
      </p:pic>
      <p:pic>
        <p:nvPicPr>
          <p:cNvPr id="58" name="그림 57" descr="일렉트릭 블루, 상징, 직사각형, 블루이(가) 표시된 사진&#10;&#10;자동 생성된 설명">
            <a:extLst>
              <a:ext uri="{FF2B5EF4-FFF2-40B4-BE49-F238E27FC236}">
                <a16:creationId xmlns:a16="http://schemas.microsoft.com/office/drawing/2014/main" id="{8F2A22C8-429A-CBF5-7871-1FF0495C131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9750" y="6396094"/>
            <a:ext cx="304031" cy="304031"/>
          </a:xfrm>
          <a:prstGeom prst="rect">
            <a:avLst/>
          </a:prstGeom>
        </p:spPr>
      </p:pic>
      <p:pic>
        <p:nvPicPr>
          <p:cNvPr id="60" name="그림 59" descr="디자인이(가) 표시된 사진&#10;&#10;낮은 신뢰도로 자동 생성된 설명">
            <a:extLst>
              <a:ext uri="{FF2B5EF4-FFF2-40B4-BE49-F238E27FC236}">
                <a16:creationId xmlns:a16="http://schemas.microsoft.com/office/drawing/2014/main" id="{20CC68AC-0D76-B745-A597-A52E462AA37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3997" y="6383973"/>
            <a:ext cx="304031" cy="304031"/>
          </a:xfrm>
          <a:prstGeom prst="rect">
            <a:avLst/>
          </a:prstGeom>
        </p:spPr>
      </p:pic>
      <p:pic>
        <p:nvPicPr>
          <p:cNvPr id="62" name="그림 61" descr="그래픽, 폰트, 로고, 원이(가) 표시된 사진&#10;&#10;자동 생성된 설명">
            <a:extLst>
              <a:ext uri="{FF2B5EF4-FFF2-40B4-BE49-F238E27FC236}">
                <a16:creationId xmlns:a16="http://schemas.microsoft.com/office/drawing/2014/main" id="{677589CA-9300-9654-F6FA-C81A6557A77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76" t="22679" r="34200" b="21673"/>
          <a:stretch/>
        </p:blipFill>
        <p:spPr>
          <a:xfrm>
            <a:off x="7846839" y="6393429"/>
            <a:ext cx="331448" cy="301234"/>
          </a:xfrm>
          <a:prstGeom prst="rect">
            <a:avLst/>
          </a:prstGeom>
        </p:spPr>
      </p:pic>
      <p:pic>
        <p:nvPicPr>
          <p:cNvPr id="43" name="그림 42" descr="클립아트, 아동 미술, 상징, 그래픽이(가) 표시된 사진&#10;&#10;자동 생성된 설명">
            <a:extLst>
              <a:ext uri="{FF2B5EF4-FFF2-40B4-BE49-F238E27FC236}">
                <a16:creationId xmlns:a16="http://schemas.microsoft.com/office/drawing/2014/main" id="{3700BD07-3F99-41A2-FDC6-C067E164CAA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4" t="3072" r="3480" b="3646"/>
          <a:stretch/>
        </p:blipFill>
        <p:spPr>
          <a:xfrm>
            <a:off x="6306267" y="6386251"/>
            <a:ext cx="307894" cy="308411"/>
          </a:xfrm>
          <a:prstGeom prst="rect">
            <a:avLst/>
          </a:prstGeom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4FFA4B46-07CA-637A-7881-07DAF9761D4D}"/>
              </a:ext>
            </a:extLst>
          </p:cNvPr>
          <p:cNvCxnSpPr>
            <a:cxnSpLocks/>
          </p:cNvCxnSpPr>
          <p:nvPr/>
        </p:nvCxnSpPr>
        <p:spPr>
          <a:xfrm>
            <a:off x="9517546" y="5031948"/>
            <a:ext cx="2585980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B389FAF-E4F8-E756-CDDB-F17BE3B801D7}"/>
              </a:ext>
            </a:extLst>
          </p:cNvPr>
          <p:cNvSpPr txBox="1"/>
          <p:nvPr/>
        </p:nvSpPr>
        <p:spPr>
          <a:xfrm>
            <a:off x="9505033" y="5073047"/>
            <a:ext cx="18838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rgbClr val="00B050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CERTIFICATION</a:t>
            </a:r>
            <a:endParaRPr lang="ko-KR" altLang="en-US" sz="1600" b="1" dirty="0">
              <a:solidFill>
                <a:srgbClr val="00B050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70DF7C-D11D-68F9-83A5-6BE81A93D698}"/>
              </a:ext>
            </a:extLst>
          </p:cNvPr>
          <p:cNvSpPr txBox="1"/>
          <p:nvPr/>
        </p:nvSpPr>
        <p:spPr>
          <a:xfrm>
            <a:off x="9517546" y="5353979"/>
            <a:ext cx="18758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2024.06</a:t>
            </a:r>
            <a:r>
              <a:rPr lang="en-US" altLang="ko-KR" sz="1200" b="1" dirty="0"/>
              <a:t> </a:t>
            </a:r>
            <a:r>
              <a:rPr lang="ko-KR" altLang="en-US" sz="1200" b="1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정보처리기사</a:t>
            </a:r>
            <a:endParaRPr lang="en-US" altLang="ko-KR" sz="1200" b="1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r>
              <a:rPr lang="en-US" altLang="ko-KR" sz="1200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2024.09</a:t>
            </a:r>
            <a:r>
              <a:rPr lang="en-US" altLang="ko-KR" sz="1200" b="1" dirty="0"/>
              <a:t> </a:t>
            </a:r>
            <a:r>
              <a:rPr lang="en-US" altLang="ko-KR" sz="1200" b="1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SQL </a:t>
            </a:r>
            <a:r>
              <a:rPr lang="ko-KR" altLang="en-US" sz="1200" b="1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개발자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469A89A-4C80-68D3-75FB-15F5B9504DDF}"/>
              </a:ext>
            </a:extLst>
          </p:cNvPr>
          <p:cNvSpPr txBox="1"/>
          <p:nvPr/>
        </p:nvSpPr>
        <p:spPr>
          <a:xfrm>
            <a:off x="3463506" y="1713513"/>
            <a:ext cx="5854939" cy="2292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3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항상 </a:t>
            </a:r>
            <a:r>
              <a:rPr lang="ko-KR" altLang="en-US" sz="1300" dirty="0">
                <a:solidFill>
                  <a:srgbClr val="00B0F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새로운 기술 스택</a:t>
            </a:r>
            <a:r>
              <a:rPr lang="ko-KR" altLang="en-US" sz="13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을 배우기 위해 노력하며</a:t>
            </a:r>
            <a:r>
              <a:rPr lang="en-US" altLang="ko-KR" sz="13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ko-KR" altLang="en-US" sz="1300" dirty="0">
                <a:solidFill>
                  <a:srgbClr val="00B0F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변화하는 기술 환경</a:t>
            </a:r>
            <a:r>
              <a:rPr lang="ko-KR" altLang="en-US" sz="13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에 적응하기 위해 노력하고 있습니다</a:t>
            </a:r>
            <a:r>
              <a:rPr lang="en-US" altLang="ko-KR" sz="13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300" b="1" dirty="0">
              <a:solidFill>
                <a:srgbClr val="00B0F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3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언제나</a:t>
            </a:r>
            <a:r>
              <a:rPr lang="ko-KR" altLang="en-US" sz="1300" dirty="0">
                <a:solidFill>
                  <a:srgbClr val="00B0F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en-US" altLang="ko-KR" sz="1300" dirty="0">
                <a:solidFill>
                  <a:srgbClr val="00B0F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Java</a:t>
            </a:r>
            <a:r>
              <a:rPr lang="ko-KR" altLang="en-US" sz="1300" dirty="0">
                <a:solidFill>
                  <a:srgbClr val="00B0F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와 </a:t>
            </a:r>
            <a:r>
              <a:rPr lang="en-US" altLang="ko-KR" sz="1300" dirty="0">
                <a:solidFill>
                  <a:srgbClr val="00B0F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Spring </a:t>
            </a:r>
            <a:r>
              <a:rPr lang="ko-KR" altLang="en-US" sz="13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기반 개발 환경에 깊은 관심을 가지고 있으며</a:t>
            </a:r>
            <a:r>
              <a:rPr lang="en-US" altLang="ko-KR" sz="13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ko-KR" altLang="en-US" sz="13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이를 활용한 프로젝트 </a:t>
            </a:r>
            <a:r>
              <a:rPr lang="ko-KR" altLang="en-US" sz="1300" dirty="0">
                <a:solidFill>
                  <a:srgbClr val="00B0F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개발과 학습</a:t>
            </a:r>
            <a:r>
              <a:rPr lang="ko-KR" altLang="en-US" sz="13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을 지속적으로 이어가고 있습니다</a:t>
            </a:r>
            <a:endParaRPr lang="en-US" altLang="ko-KR" sz="13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3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3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코드를 작성할 때는 다른 개발자들이 읽기 쉽고 </a:t>
            </a:r>
            <a:r>
              <a:rPr lang="ko-KR" altLang="en-US" sz="1300" dirty="0">
                <a:solidFill>
                  <a:srgbClr val="00B0F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이해하기 편하도록 구조적이고 깔끔한 코드</a:t>
            </a:r>
            <a:r>
              <a:rPr lang="ko-KR" altLang="en-US" sz="13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를 작성하는 데 집중합니다</a:t>
            </a:r>
            <a:r>
              <a:rPr lang="en-US" altLang="ko-KR" sz="13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3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3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협업을 통해 더 나은 결과를 도출하는 개발자가 되기 위해 끊임없이 </a:t>
            </a:r>
            <a:r>
              <a:rPr lang="ko-KR" altLang="en-US" sz="1300" dirty="0">
                <a:solidFill>
                  <a:srgbClr val="00B0F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소통과 팀워크</a:t>
            </a:r>
            <a:r>
              <a:rPr lang="ko-KR" altLang="en-US" sz="13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의 가치를 실천하고 있습니다</a:t>
            </a:r>
            <a:r>
              <a:rPr lang="en-US" altLang="ko-KR" sz="13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</a:t>
            </a:r>
          </a:p>
        </p:txBody>
      </p:sp>
      <p:pic>
        <p:nvPicPr>
          <p:cNvPr id="12" name="그림 11" descr="의류, 사람, 인간의 얼굴, 넥타이이(가) 표시된 사진&#10;&#10;자동 생성된 설명">
            <a:extLst>
              <a:ext uri="{FF2B5EF4-FFF2-40B4-BE49-F238E27FC236}">
                <a16:creationId xmlns:a16="http://schemas.microsoft.com/office/drawing/2014/main" id="{A5FD3830-71E4-1B2F-566F-549A26C9683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918" y="1882329"/>
            <a:ext cx="1794933" cy="2393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699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BAEEEF9-C13A-E7D9-9F53-7F677048F1B5}"/>
              </a:ext>
            </a:extLst>
          </p:cNvPr>
          <p:cNvSpPr txBox="1"/>
          <p:nvPr/>
        </p:nvSpPr>
        <p:spPr>
          <a:xfrm>
            <a:off x="5041865" y="3059668"/>
            <a:ext cx="2108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End of Portfolio</a:t>
            </a:r>
            <a:endParaRPr lang="ko-KR" altLang="en-US" b="1" dirty="0"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B997030-7C0B-720D-1345-80B98F381149}"/>
              </a:ext>
            </a:extLst>
          </p:cNvPr>
          <p:cNvSpPr txBox="1"/>
          <p:nvPr/>
        </p:nvSpPr>
        <p:spPr>
          <a:xfrm>
            <a:off x="4729309" y="3484259"/>
            <a:ext cx="2552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읽어 주셔서 감사합니다</a:t>
            </a:r>
            <a:r>
              <a:rPr lang="en-US" altLang="ko-KR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</a:t>
            </a:r>
            <a:endParaRPr lang="ko-KR" altLang="en-US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15146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4430682-8360-1BCF-C0D9-5B1E33D9A636}"/>
              </a:ext>
            </a:extLst>
          </p:cNvPr>
          <p:cNvSpPr txBox="1"/>
          <p:nvPr/>
        </p:nvSpPr>
        <p:spPr>
          <a:xfrm>
            <a:off x="731182" y="316119"/>
            <a:ext cx="29241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개발 프로젝트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9DBA65D8-B4DC-17CA-D8A9-685F1FE40EFE}"/>
              </a:ext>
            </a:extLst>
          </p:cNvPr>
          <p:cNvCxnSpPr>
            <a:cxnSpLocks/>
          </p:cNvCxnSpPr>
          <p:nvPr/>
        </p:nvCxnSpPr>
        <p:spPr>
          <a:xfrm>
            <a:off x="343430" y="1042743"/>
            <a:ext cx="11362267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7EF64E41-60C2-32BF-2F17-CE9E62950F52}"/>
              </a:ext>
            </a:extLst>
          </p:cNvPr>
          <p:cNvCxnSpPr>
            <a:cxnSpLocks/>
          </p:cNvCxnSpPr>
          <p:nvPr/>
        </p:nvCxnSpPr>
        <p:spPr>
          <a:xfrm>
            <a:off x="343430" y="1844675"/>
            <a:ext cx="11362267" cy="0"/>
          </a:xfrm>
          <a:prstGeom prst="line">
            <a:avLst/>
          </a:prstGeom>
          <a:ln w="1905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B30AA324-A138-AB1B-E13C-E92CE470FF80}"/>
              </a:ext>
            </a:extLst>
          </p:cNvPr>
          <p:cNvSpPr/>
          <p:nvPr/>
        </p:nvSpPr>
        <p:spPr>
          <a:xfrm>
            <a:off x="1466692" y="1797763"/>
            <a:ext cx="79248" cy="7429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5B7212B4-18A9-104F-0B0E-B3D32B5E6744}"/>
              </a:ext>
            </a:extLst>
          </p:cNvPr>
          <p:cNvSpPr/>
          <p:nvPr/>
        </p:nvSpPr>
        <p:spPr>
          <a:xfrm>
            <a:off x="4589377" y="1807527"/>
            <a:ext cx="79248" cy="7429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BC83FC3B-0B6A-DB22-CA8C-751F5435C0AE}"/>
              </a:ext>
            </a:extLst>
          </p:cNvPr>
          <p:cNvSpPr/>
          <p:nvPr/>
        </p:nvSpPr>
        <p:spPr>
          <a:xfrm>
            <a:off x="7602657" y="1813147"/>
            <a:ext cx="79248" cy="7429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1CDF70BB-FFFF-4609-4E54-735436BFB387}"/>
              </a:ext>
            </a:extLst>
          </p:cNvPr>
          <p:cNvSpPr/>
          <p:nvPr/>
        </p:nvSpPr>
        <p:spPr>
          <a:xfrm>
            <a:off x="10566234" y="1797763"/>
            <a:ext cx="79248" cy="7429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DD9FC42-B74B-BCEE-F607-5E53A29B1441}"/>
              </a:ext>
            </a:extLst>
          </p:cNvPr>
          <p:cNvSpPr txBox="1"/>
          <p:nvPr/>
        </p:nvSpPr>
        <p:spPr>
          <a:xfrm>
            <a:off x="926745" y="2078516"/>
            <a:ext cx="13997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개인 프로젝트</a:t>
            </a:r>
            <a:endParaRPr lang="en-US" altLang="ko-KR" sz="1600" b="1" dirty="0"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0B6BDB2-3B07-FD4C-558F-80285E62A19C}"/>
              </a:ext>
            </a:extLst>
          </p:cNvPr>
          <p:cNvSpPr txBox="1"/>
          <p:nvPr/>
        </p:nvSpPr>
        <p:spPr>
          <a:xfrm>
            <a:off x="320669" y="4962965"/>
            <a:ext cx="266905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HTML5, CSS, JavaScript, PHP, MySQL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을 사용해 </a:t>
            </a:r>
            <a:endParaRPr lang="en-US" altLang="ko-KR" sz="14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algn="ctr"/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게임 거래 웹 </a:t>
            </a:r>
            <a:endParaRPr lang="en-US" altLang="ko-KR" sz="14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algn="ctr"/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플랫폼의 </a:t>
            </a:r>
            <a:r>
              <a:rPr lang="ko-KR" altLang="en-US" sz="1400" dirty="0">
                <a:solidFill>
                  <a:srgbClr val="0070C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회원 관리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ko-KR" altLang="en-US" sz="1400" dirty="0">
                <a:solidFill>
                  <a:srgbClr val="0070C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거래 기록 저장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등 다양한 기능 구현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7D2A91E-3DAB-8B3E-057C-BDF48D956FCB}"/>
              </a:ext>
            </a:extLst>
          </p:cNvPr>
          <p:cNvSpPr txBox="1"/>
          <p:nvPr/>
        </p:nvSpPr>
        <p:spPr>
          <a:xfrm>
            <a:off x="564898" y="4214284"/>
            <a:ext cx="20040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b="1" dirty="0" err="1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프론트엔드</a:t>
            </a:r>
            <a:r>
              <a:rPr lang="ko-KR" altLang="en-US" sz="1600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 </a:t>
            </a:r>
            <a:r>
              <a:rPr lang="en-US" altLang="ko-KR" sz="1600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&amp; </a:t>
            </a:r>
            <a:r>
              <a:rPr lang="ko-KR" altLang="en-US" sz="1600" b="1" dirty="0" err="1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백엔드</a:t>
            </a:r>
            <a:endParaRPr lang="ko-KR" altLang="en-US" sz="1600" b="1" dirty="0"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B199830-59AA-7037-5B45-8B9BBB446DDD}"/>
              </a:ext>
            </a:extLst>
          </p:cNvPr>
          <p:cNvSpPr txBox="1"/>
          <p:nvPr/>
        </p:nvSpPr>
        <p:spPr>
          <a:xfrm>
            <a:off x="4276379" y="3690666"/>
            <a:ext cx="9573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i="0" dirty="0" err="1">
                <a:solidFill>
                  <a:srgbClr val="010409"/>
                </a:solidFill>
                <a:effectLst/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RPCar</a:t>
            </a:r>
            <a:endParaRPr lang="en-US" altLang="ko-KR" b="1" i="0" dirty="0">
              <a:solidFill>
                <a:srgbClr val="010409"/>
              </a:solidFill>
              <a:effectLst/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  <a:p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5EA6F25-C199-C33B-35BE-5FDD24C2736E}"/>
              </a:ext>
            </a:extLst>
          </p:cNvPr>
          <p:cNvSpPr txBox="1"/>
          <p:nvPr/>
        </p:nvSpPr>
        <p:spPr>
          <a:xfrm>
            <a:off x="1098827" y="3644500"/>
            <a:ext cx="843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겜구판</a:t>
            </a:r>
            <a:endParaRPr lang="ko-KR" altLang="en-US" b="1" dirty="0"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B72C3F0-A3AB-6B75-448B-929DF7658466}"/>
              </a:ext>
            </a:extLst>
          </p:cNvPr>
          <p:cNvSpPr txBox="1"/>
          <p:nvPr/>
        </p:nvSpPr>
        <p:spPr>
          <a:xfrm>
            <a:off x="3958181" y="4207375"/>
            <a:ext cx="15937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임베디드 시스템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5CBEB9A-F177-AD2F-E64F-0AFFEFE07D6C}"/>
              </a:ext>
            </a:extLst>
          </p:cNvPr>
          <p:cNvSpPr txBox="1"/>
          <p:nvPr/>
        </p:nvSpPr>
        <p:spPr>
          <a:xfrm>
            <a:off x="3709359" y="4963811"/>
            <a:ext cx="209135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초음파 센서를 활용한 </a:t>
            </a:r>
            <a:r>
              <a:rPr lang="ko-KR" altLang="en-US" sz="1400" dirty="0">
                <a:solidFill>
                  <a:srgbClr val="0070C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실시간 장애물 </a:t>
            </a:r>
            <a:endParaRPr lang="en-US" altLang="ko-KR" sz="1400" dirty="0">
              <a:solidFill>
                <a:srgbClr val="0070C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algn="ctr"/>
            <a:r>
              <a:rPr lang="ko-KR" altLang="en-US" sz="1400" dirty="0">
                <a:solidFill>
                  <a:srgbClr val="0070C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탐지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및 </a:t>
            </a:r>
            <a:r>
              <a:rPr lang="ko-KR" altLang="en-US" sz="1400" dirty="0">
                <a:solidFill>
                  <a:srgbClr val="0070C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자동 회피 </a:t>
            </a:r>
            <a:endParaRPr lang="en-US" altLang="ko-KR" sz="1400" dirty="0">
              <a:solidFill>
                <a:srgbClr val="0070C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algn="ctr"/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알고리즘 구현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42E19B3-67C5-D6E2-0118-4EB174EEA4DC}"/>
              </a:ext>
            </a:extLst>
          </p:cNvPr>
          <p:cNvSpPr txBox="1"/>
          <p:nvPr/>
        </p:nvSpPr>
        <p:spPr>
          <a:xfrm>
            <a:off x="4152148" y="2063585"/>
            <a:ext cx="12057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팀 프로젝트</a:t>
            </a:r>
            <a:endParaRPr lang="en-US" altLang="ko-KR" sz="1600" b="1" dirty="0"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FAB91FA-11F2-6EC1-BD94-561D54B66122}"/>
              </a:ext>
            </a:extLst>
          </p:cNvPr>
          <p:cNvSpPr txBox="1"/>
          <p:nvPr/>
        </p:nvSpPr>
        <p:spPr>
          <a:xfrm>
            <a:off x="7110285" y="3694101"/>
            <a:ext cx="1212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i="0" dirty="0" err="1">
                <a:solidFill>
                  <a:srgbClr val="010409"/>
                </a:solidFill>
                <a:effectLst/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RLStock</a:t>
            </a:r>
            <a:endParaRPr lang="ko-KR" altLang="en-US" dirty="0"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01548A7-CFE7-A605-9F72-856C3E0A199A}"/>
              </a:ext>
            </a:extLst>
          </p:cNvPr>
          <p:cNvSpPr txBox="1"/>
          <p:nvPr/>
        </p:nvSpPr>
        <p:spPr>
          <a:xfrm>
            <a:off x="7234064" y="4214284"/>
            <a:ext cx="9605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인공지능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8BB9438-B182-024A-BC9C-FD8B3ECAC272}"/>
              </a:ext>
            </a:extLst>
          </p:cNvPr>
          <p:cNvSpPr txBox="1"/>
          <p:nvPr/>
        </p:nvSpPr>
        <p:spPr>
          <a:xfrm>
            <a:off x="6738916" y="4955191"/>
            <a:ext cx="209135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rgbClr val="0070C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강화학습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을 활용해 </a:t>
            </a:r>
            <a:endParaRPr lang="en-US" altLang="ko-KR" sz="14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algn="ctr"/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주식의 매수 및 매도 결정을 돕는 모델을 구현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367E1DB-D239-C41B-B5D9-3F1029B0EB67}"/>
              </a:ext>
            </a:extLst>
          </p:cNvPr>
          <p:cNvSpPr txBox="1"/>
          <p:nvPr/>
        </p:nvSpPr>
        <p:spPr>
          <a:xfrm>
            <a:off x="7095886" y="2057567"/>
            <a:ext cx="12057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팀 프로젝트</a:t>
            </a:r>
            <a:endParaRPr lang="en-US" altLang="ko-KR" sz="1600" b="1" dirty="0"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EB6E1E8-27AB-D1E0-E26A-6FC0474D101E}"/>
              </a:ext>
            </a:extLst>
          </p:cNvPr>
          <p:cNvSpPr txBox="1"/>
          <p:nvPr/>
        </p:nvSpPr>
        <p:spPr>
          <a:xfrm>
            <a:off x="9695974" y="3689033"/>
            <a:ext cx="2013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Smart </a:t>
            </a:r>
            <a:r>
              <a:rPr lang="en-US" altLang="ko-KR" b="1" dirty="0" err="1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MakeUp</a:t>
            </a:r>
            <a:endParaRPr lang="ko-KR" altLang="en-US" b="1" dirty="0"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48C4EDF-F79D-546A-AA45-A24376A34531}"/>
              </a:ext>
            </a:extLst>
          </p:cNvPr>
          <p:cNvSpPr txBox="1"/>
          <p:nvPr/>
        </p:nvSpPr>
        <p:spPr>
          <a:xfrm>
            <a:off x="9701622" y="4214284"/>
            <a:ext cx="20040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err="1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프론트앤드</a:t>
            </a:r>
            <a:r>
              <a:rPr lang="ko-KR" altLang="en-US" sz="1600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 </a:t>
            </a:r>
            <a:r>
              <a:rPr lang="en-US" altLang="ko-KR" sz="1600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&amp;</a:t>
            </a:r>
            <a:r>
              <a:rPr lang="ko-KR" altLang="en-US" sz="1600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 </a:t>
            </a:r>
            <a:r>
              <a:rPr lang="ko-KR" altLang="en-US" sz="1600" b="1" dirty="0" err="1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백엔드</a:t>
            </a:r>
            <a:endParaRPr lang="en-US" altLang="ko-KR" sz="1600" b="1" dirty="0"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90313C2-F48F-6665-B2B6-3022CC98B700}"/>
              </a:ext>
            </a:extLst>
          </p:cNvPr>
          <p:cNvSpPr txBox="1"/>
          <p:nvPr/>
        </p:nvSpPr>
        <p:spPr>
          <a:xfrm>
            <a:off x="9695973" y="4955191"/>
            <a:ext cx="224873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사용자의 </a:t>
            </a:r>
            <a:r>
              <a:rPr lang="ko-KR" altLang="en-US" sz="1400" dirty="0">
                <a:solidFill>
                  <a:srgbClr val="0070C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얼굴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을 카메라로 </a:t>
            </a:r>
            <a:r>
              <a:rPr lang="ko-KR" altLang="en-US" sz="1400" dirty="0">
                <a:solidFill>
                  <a:srgbClr val="0070C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인식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하고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화장 효과를 </a:t>
            </a:r>
            <a:endParaRPr lang="en-US" altLang="ko-KR" sz="14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algn="ctr"/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실시간으로 적용하여 </a:t>
            </a:r>
            <a:endParaRPr lang="en-US" altLang="ko-KR" sz="14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algn="ctr"/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보여주는 </a:t>
            </a:r>
            <a:r>
              <a:rPr lang="ko-KR" altLang="en-US" sz="1400" dirty="0">
                <a:solidFill>
                  <a:srgbClr val="0070C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웹 서버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를 구현</a:t>
            </a:r>
            <a:endParaRPr lang="en-US" altLang="ko-KR" sz="14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778998B-AD64-E3DB-2E67-0336407D5FEE}"/>
              </a:ext>
            </a:extLst>
          </p:cNvPr>
          <p:cNvSpPr txBox="1"/>
          <p:nvPr/>
        </p:nvSpPr>
        <p:spPr>
          <a:xfrm>
            <a:off x="10059477" y="2079819"/>
            <a:ext cx="12057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팀 프로젝트</a:t>
            </a:r>
            <a:endParaRPr lang="en-US" altLang="ko-KR" sz="1600" b="1" dirty="0"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pic>
        <p:nvPicPr>
          <p:cNvPr id="27" name="그림 26" descr="클립아트, 그림, 스케치, 창의성이(가) 표시된 사진&#10;&#10;자동 생성된 설명">
            <a:extLst>
              <a:ext uri="{FF2B5EF4-FFF2-40B4-BE49-F238E27FC236}">
                <a16:creationId xmlns:a16="http://schemas.microsoft.com/office/drawing/2014/main" id="{C1F2185A-867D-B6AD-5270-E806BCD1FA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8853" y="2556301"/>
            <a:ext cx="732367" cy="922782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38F7CE69-B512-AC21-4C23-20453A5CB75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1976" t="8884" r="7379" b="5357"/>
          <a:stretch/>
        </p:blipFill>
        <p:spPr>
          <a:xfrm>
            <a:off x="7234064" y="2555124"/>
            <a:ext cx="929422" cy="925135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0B2558A5-8C65-39FF-F21F-490087BCFA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41155" y="2534644"/>
            <a:ext cx="1157706" cy="941366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3FA9A8A5-8B84-B863-5A73-0BE71742FB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430" y="2722756"/>
            <a:ext cx="2447012" cy="75325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77C696C-352D-38BF-1BFA-123E2200C71E}"/>
              </a:ext>
            </a:extLst>
          </p:cNvPr>
          <p:cNvSpPr txBox="1"/>
          <p:nvPr/>
        </p:nvSpPr>
        <p:spPr>
          <a:xfrm>
            <a:off x="482507" y="1448442"/>
            <a:ext cx="20585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2021.05~2021.06</a:t>
            </a:r>
            <a:endParaRPr lang="ko-KR" altLang="en-US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C80E2EA-6C4E-DD61-7F98-991E1788A1EA}"/>
              </a:ext>
            </a:extLst>
          </p:cNvPr>
          <p:cNvSpPr txBox="1"/>
          <p:nvPr/>
        </p:nvSpPr>
        <p:spPr>
          <a:xfrm>
            <a:off x="3620496" y="1448442"/>
            <a:ext cx="20441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2022.10~2022.12</a:t>
            </a:r>
            <a:endParaRPr lang="ko-KR" altLang="en-US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D9FD6F7-EE82-D84A-8539-67F477689C27}"/>
              </a:ext>
            </a:extLst>
          </p:cNvPr>
          <p:cNvSpPr txBox="1"/>
          <p:nvPr/>
        </p:nvSpPr>
        <p:spPr>
          <a:xfrm>
            <a:off x="6589750" y="1448442"/>
            <a:ext cx="21050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2023.08~2023.12</a:t>
            </a:r>
            <a:endParaRPr lang="ko-KR" altLang="en-US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3283D10-8E7A-6B52-62C6-F8B490CC393F}"/>
              </a:ext>
            </a:extLst>
          </p:cNvPr>
          <p:cNvSpPr txBox="1"/>
          <p:nvPr/>
        </p:nvSpPr>
        <p:spPr>
          <a:xfrm>
            <a:off x="9552525" y="1436660"/>
            <a:ext cx="21066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2024.09~2024.12</a:t>
            </a:r>
            <a:endParaRPr lang="ko-KR" altLang="en-US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412747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1DA794E-3382-AF05-35A6-8ECAEC6621FE}"/>
              </a:ext>
            </a:extLst>
          </p:cNvPr>
          <p:cNvSpPr txBox="1"/>
          <p:nvPr/>
        </p:nvSpPr>
        <p:spPr>
          <a:xfrm>
            <a:off x="814882" y="1169395"/>
            <a:ext cx="3060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현호성의 비전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58558D2-7760-8172-A3B2-4019DC9AAE9D}"/>
              </a:ext>
            </a:extLst>
          </p:cNvPr>
          <p:cNvCxnSpPr>
            <a:cxnSpLocks/>
          </p:cNvCxnSpPr>
          <p:nvPr/>
        </p:nvCxnSpPr>
        <p:spPr>
          <a:xfrm>
            <a:off x="343430" y="1042743"/>
            <a:ext cx="1136226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D3105788-81E2-6582-33D9-6B3F4393C4DD}"/>
              </a:ext>
            </a:extLst>
          </p:cNvPr>
          <p:cNvSpPr txBox="1"/>
          <p:nvPr/>
        </p:nvSpPr>
        <p:spPr>
          <a:xfrm>
            <a:off x="731182" y="316119"/>
            <a:ext cx="37401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단계적 성장 방식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5F3A8C-8E26-F7B5-889B-09DFA0A8E142}"/>
              </a:ext>
            </a:extLst>
          </p:cNvPr>
          <p:cNvSpPr txBox="1"/>
          <p:nvPr/>
        </p:nvSpPr>
        <p:spPr>
          <a:xfrm>
            <a:off x="-4764" y="4768450"/>
            <a:ext cx="30243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시작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C7DD44B-2E29-66E6-30DA-2D2B3FD795D1}"/>
              </a:ext>
            </a:extLst>
          </p:cNvPr>
          <p:cNvSpPr txBox="1"/>
          <p:nvPr/>
        </p:nvSpPr>
        <p:spPr>
          <a:xfrm>
            <a:off x="4071024" y="3482047"/>
            <a:ext cx="12075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err="1"/>
              <a:t>학습기</a:t>
            </a:r>
            <a:endParaRPr lang="ko-KR" altLang="en-US" sz="2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1F18552-2968-31FC-C0C9-641E4CB5848F}"/>
              </a:ext>
            </a:extLst>
          </p:cNvPr>
          <p:cNvSpPr txBox="1"/>
          <p:nvPr/>
        </p:nvSpPr>
        <p:spPr>
          <a:xfrm>
            <a:off x="7067550" y="2462913"/>
            <a:ext cx="12323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err="1"/>
              <a:t>도약기</a:t>
            </a:r>
            <a:endParaRPr lang="ko-KR" altLang="en-US" sz="20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E91BFA3-3DB7-19CF-F4DB-AA701C61AECC}"/>
              </a:ext>
            </a:extLst>
          </p:cNvPr>
          <p:cNvSpPr txBox="1"/>
          <p:nvPr/>
        </p:nvSpPr>
        <p:spPr>
          <a:xfrm>
            <a:off x="9968707" y="1366200"/>
            <a:ext cx="15723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/>
              <a:t>비전</a:t>
            </a:r>
            <a:r>
              <a:rPr lang="en-US" altLang="ko-KR" sz="2400" dirty="0"/>
              <a:t>/</a:t>
            </a:r>
            <a:r>
              <a:rPr lang="ko-KR" altLang="en-US" sz="2400" dirty="0"/>
              <a:t>목표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7EA1C33-DEDE-4BEB-AFC9-8C718408A554}"/>
              </a:ext>
            </a:extLst>
          </p:cNvPr>
          <p:cNvSpPr txBox="1"/>
          <p:nvPr/>
        </p:nvSpPr>
        <p:spPr>
          <a:xfrm>
            <a:off x="6288238" y="3155709"/>
            <a:ext cx="272573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 err="1"/>
              <a:t>RLStock</a:t>
            </a:r>
            <a:endParaRPr lang="en-US" altLang="ko-KR" sz="1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A2C </a:t>
            </a:r>
            <a:r>
              <a:rPr lang="ko-KR" altLang="en-US" sz="1400" dirty="0"/>
              <a:t>알고리즘</a:t>
            </a:r>
            <a:endParaRPr lang="en-US" altLang="ko-KR" sz="1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주식 가격 예측</a:t>
            </a:r>
            <a:endParaRPr lang="en-US" altLang="ko-KR" sz="1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매수</a:t>
            </a:r>
            <a:r>
              <a:rPr lang="en-US" altLang="ko-KR" sz="1400" dirty="0"/>
              <a:t>, </a:t>
            </a:r>
            <a:r>
              <a:rPr lang="ko-KR" altLang="en-US" sz="1400" dirty="0"/>
              <a:t>매도 결정</a:t>
            </a:r>
            <a:endParaRPr lang="en-US" altLang="ko-KR" sz="1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/>
              <a:t>Smart makeup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Spring Boot </a:t>
            </a:r>
            <a:r>
              <a:rPr lang="ko-KR" altLang="en-US" sz="1400" dirty="0"/>
              <a:t>활용 웹 서버 구축</a:t>
            </a:r>
            <a:endParaRPr lang="en-US" altLang="ko-KR" sz="1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MySQL </a:t>
            </a:r>
            <a:r>
              <a:rPr lang="ko-KR" altLang="en-US" sz="1400" dirty="0"/>
              <a:t>활용 데이터베이스 구축</a:t>
            </a:r>
            <a:endParaRPr lang="en-US" altLang="ko-KR" sz="1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OpenCV </a:t>
            </a:r>
            <a:r>
              <a:rPr lang="ko-KR" altLang="en-US" sz="1400" dirty="0"/>
              <a:t>활용 영상처리</a:t>
            </a:r>
            <a:endParaRPr lang="en-US" altLang="ko-KR" sz="140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3054FCC-0442-0957-0A88-A633D05A1BCF}"/>
              </a:ext>
            </a:extLst>
          </p:cNvPr>
          <p:cNvSpPr txBox="1"/>
          <p:nvPr/>
        </p:nvSpPr>
        <p:spPr>
          <a:xfrm>
            <a:off x="3227798" y="4251488"/>
            <a:ext cx="285221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/>
              <a:t>2018 C/C++, Python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/>
              <a:t>2021 Java, HTML, CSS, </a:t>
            </a:r>
            <a:r>
              <a:rPr lang="en-US" altLang="ko-KR" sz="1400" dirty="0" err="1"/>
              <a:t>Javascript</a:t>
            </a:r>
            <a:r>
              <a:rPr lang="en-US" altLang="ko-KR" sz="1400" dirty="0"/>
              <a:t>, </a:t>
            </a:r>
            <a:r>
              <a:rPr lang="ko-KR" altLang="en-US" sz="1400" dirty="0"/>
              <a:t>자료구조</a:t>
            </a:r>
            <a:endParaRPr lang="en-US" altLang="ko-KR" sz="1400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/>
              <a:t>2022 </a:t>
            </a:r>
            <a:r>
              <a:rPr lang="ko-KR" altLang="en-US" sz="1400" dirty="0"/>
              <a:t>알고리즘</a:t>
            </a:r>
            <a:r>
              <a:rPr lang="en-US" altLang="ko-KR" sz="1400" dirty="0"/>
              <a:t>, Android, AI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/>
              <a:t>2023 Database, Linux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/>
              <a:t>2024 Spring Boot, 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6F25A8A-34AA-5497-3898-EF95843DCF3D}"/>
              </a:ext>
            </a:extLst>
          </p:cNvPr>
          <p:cNvSpPr txBox="1"/>
          <p:nvPr/>
        </p:nvSpPr>
        <p:spPr>
          <a:xfrm>
            <a:off x="9317776" y="2210382"/>
            <a:ext cx="287422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/>
              <a:t>웹 </a:t>
            </a:r>
            <a:r>
              <a:rPr lang="ko-KR" altLang="en-US" sz="1400" dirty="0" err="1"/>
              <a:t>백엔드</a:t>
            </a:r>
            <a:r>
              <a:rPr lang="ko-KR" altLang="en-US" sz="1400" dirty="0"/>
              <a:t> 전문가</a:t>
            </a:r>
            <a:endParaRPr lang="en-US" altLang="ko-KR" sz="1400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/>
              <a:t>AI </a:t>
            </a:r>
            <a:r>
              <a:rPr lang="ko-KR" altLang="en-US" sz="1400" dirty="0"/>
              <a:t>전문가</a:t>
            </a:r>
            <a:endParaRPr lang="en-US" altLang="ko-KR" sz="1400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D6073DE-0A6E-F9BC-45A5-74A7D2396851}"/>
              </a:ext>
            </a:extLst>
          </p:cNvPr>
          <p:cNvSpPr txBox="1"/>
          <p:nvPr/>
        </p:nvSpPr>
        <p:spPr>
          <a:xfrm>
            <a:off x="-1967" y="5382528"/>
            <a:ext cx="292595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/>
              <a:t>중학교 시절</a:t>
            </a:r>
            <a:r>
              <a:rPr lang="en-US" altLang="ko-KR" sz="1400" dirty="0"/>
              <a:t>, HTML</a:t>
            </a:r>
            <a:r>
              <a:rPr lang="ko-KR" altLang="en-US" sz="1400" dirty="0"/>
              <a:t>을 접하다</a:t>
            </a:r>
            <a:endParaRPr lang="en-US" altLang="ko-KR" sz="1400" dirty="0"/>
          </a:p>
          <a:p>
            <a:r>
              <a:rPr lang="ko-KR" altLang="en-US" sz="1400" dirty="0"/>
              <a:t>중학교 시절</a:t>
            </a:r>
            <a:r>
              <a:rPr lang="en-US" altLang="ko-KR" sz="1400" dirty="0"/>
              <a:t>, </a:t>
            </a:r>
            <a:r>
              <a:rPr lang="ko-KR" altLang="en-US" sz="1400" dirty="0"/>
              <a:t>웹 페이지를 </a:t>
            </a:r>
            <a:r>
              <a:rPr lang="en-US" altLang="ko-KR" sz="1400" b="1" dirty="0"/>
              <a:t>HTML</a:t>
            </a:r>
            <a:r>
              <a:rPr lang="ko-KR" altLang="en-US" sz="1400" dirty="0"/>
              <a:t>로 만들어보는 경험을 통해 프로그래밍에 대한 첫 관심을 가지게 되었습니다</a:t>
            </a:r>
            <a:r>
              <a:rPr lang="en-US" altLang="ko-KR" sz="1400" dirty="0"/>
              <a:t>. </a:t>
            </a:r>
            <a:r>
              <a:rPr lang="ko-KR" altLang="en-US" sz="1400" dirty="0"/>
              <a:t>그 당시</a:t>
            </a:r>
            <a:r>
              <a:rPr lang="en-US" altLang="ko-KR" sz="1400" dirty="0"/>
              <a:t>, </a:t>
            </a:r>
            <a:r>
              <a:rPr lang="ko-KR" altLang="en-US" sz="1400" dirty="0"/>
              <a:t>인터넷을 통해 다양한 웹사이트를 탐색하던 중</a:t>
            </a:r>
            <a:r>
              <a:rPr lang="en-US" altLang="ko-KR" sz="1400" dirty="0"/>
              <a:t>, </a:t>
            </a:r>
            <a:r>
              <a:rPr lang="ko-KR" altLang="en-US" sz="1400" b="1" dirty="0"/>
              <a:t>간단한 홈페이지</a:t>
            </a:r>
            <a:r>
              <a:rPr lang="ko-KR" altLang="en-US" sz="1400" dirty="0"/>
              <a:t>를 만들 수 있다는 사실에 큰 매력을 느꼈습니다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241D999-A892-A34B-552B-FEA77E9C35EF}"/>
              </a:ext>
            </a:extLst>
          </p:cNvPr>
          <p:cNvSpPr/>
          <p:nvPr/>
        </p:nvSpPr>
        <p:spPr>
          <a:xfrm>
            <a:off x="1" y="5081106"/>
            <a:ext cx="2908434" cy="307777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순서도: 수동 입력 22">
            <a:extLst>
              <a:ext uri="{FF2B5EF4-FFF2-40B4-BE49-F238E27FC236}">
                <a16:creationId xmlns:a16="http://schemas.microsoft.com/office/drawing/2014/main" id="{89DC35CE-9551-F5AD-08BB-A4C45331B802}"/>
              </a:ext>
            </a:extLst>
          </p:cNvPr>
          <p:cNvSpPr/>
          <p:nvPr/>
        </p:nvSpPr>
        <p:spPr>
          <a:xfrm rot="10800000">
            <a:off x="2910404" y="4251488"/>
            <a:ext cx="340796" cy="1137391"/>
          </a:xfrm>
          <a:prstGeom prst="flowChartManualInpu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순서도: 수동 입력 24">
            <a:extLst>
              <a:ext uri="{FF2B5EF4-FFF2-40B4-BE49-F238E27FC236}">
                <a16:creationId xmlns:a16="http://schemas.microsoft.com/office/drawing/2014/main" id="{B5DE6905-4391-99A7-1745-3F7F1F6A1595}"/>
              </a:ext>
            </a:extLst>
          </p:cNvPr>
          <p:cNvSpPr/>
          <p:nvPr/>
        </p:nvSpPr>
        <p:spPr>
          <a:xfrm rot="16200000" flipH="1">
            <a:off x="4275124" y="2572260"/>
            <a:ext cx="307777" cy="3050682"/>
          </a:xfrm>
          <a:prstGeom prst="flowChartManualInpu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순서도: 수동 입력 25">
            <a:extLst>
              <a:ext uri="{FF2B5EF4-FFF2-40B4-BE49-F238E27FC236}">
                <a16:creationId xmlns:a16="http://schemas.microsoft.com/office/drawing/2014/main" id="{7BC68D5D-D5AC-6C5B-DB59-0174BE426FCD}"/>
              </a:ext>
            </a:extLst>
          </p:cNvPr>
          <p:cNvSpPr/>
          <p:nvPr/>
        </p:nvSpPr>
        <p:spPr>
          <a:xfrm rot="10800000">
            <a:off x="5953529" y="3155709"/>
            <a:ext cx="334710" cy="1095779"/>
          </a:xfrm>
          <a:prstGeom prst="flowChartManualInpu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순서도: 수동 입력 26">
            <a:extLst>
              <a:ext uri="{FF2B5EF4-FFF2-40B4-BE49-F238E27FC236}">
                <a16:creationId xmlns:a16="http://schemas.microsoft.com/office/drawing/2014/main" id="{90230289-296B-24CC-2E7B-FD7D0805AAC8}"/>
              </a:ext>
            </a:extLst>
          </p:cNvPr>
          <p:cNvSpPr/>
          <p:nvPr/>
        </p:nvSpPr>
        <p:spPr>
          <a:xfrm rot="16200000" flipH="1">
            <a:off x="7354256" y="1526897"/>
            <a:ext cx="228086" cy="3029540"/>
          </a:xfrm>
          <a:prstGeom prst="flowChartManualInpu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순서도: 수동 입력 27">
            <a:extLst>
              <a:ext uri="{FF2B5EF4-FFF2-40B4-BE49-F238E27FC236}">
                <a16:creationId xmlns:a16="http://schemas.microsoft.com/office/drawing/2014/main" id="{94052D4D-720F-7878-071D-BE5C5F5E6441}"/>
              </a:ext>
            </a:extLst>
          </p:cNvPr>
          <p:cNvSpPr/>
          <p:nvPr/>
        </p:nvSpPr>
        <p:spPr>
          <a:xfrm rot="10800000">
            <a:off x="8983067" y="2105358"/>
            <a:ext cx="334710" cy="1053397"/>
          </a:xfrm>
          <a:prstGeom prst="flowChartManualInpu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순서도: 수동 입력 28">
            <a:extLst>
              <a:ext uri="{FF2B5EF4-FFF2-40B4-BE49-F238E27FC236}">
                <a16:creationId xmlns:a16="http://schemas.microsoft.com/office/drawing/2014/main" id="{DA9294FD-67F5-1005-809D-7FAD2525C9AC}"/>
              </a:ext>
            </a:extLst>
          </p:cNvPr>
          <p:cNvSpPr/>
          <p:nvPr/>
        </p:nvSpPr>
        <p:spPr>
          <a:xfrm rot="16200000" flipH="1">
            <a:off x="10460675" y="374034"/>
            <a:ext cx="269274" cy="3193375"/>
          </a:xfrm>
          <a:prstGeom prst="flowChartManualInpu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26077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86A88E-2D81-185A-7F87-6310E81E1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0AE86AA-9313-3EBE-1312-A0DD4262738A}"/>
              </a:ext>
            </a:extLst>
          </p:cNvPr>
          <p:cNvSpPr txBox="1"/>
          <p:nvPr/>
        </p:nvSpPr>
        <p:spPr>
          <a:xfrm>
            <a:off x="839788" y="139211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소개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8ECE14C-284A-D090-B886-A2F532481322}"/>
              </a:ext>
            </a:extLst>
          </p:cNvPr>
          <p:cNvSpPr txBox="1"/>
          <p:nvPr/>
        </p:nvSpPr>
        <p:spPr>
          <a:xfrm>
            <a:off x="834341" y="1981391"/>
            <a:ext cx="392127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0" i="0" dirty="0">
                <a:solidFill>
                  <a:srgbClr val="0070C0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강화 학습 알고리즘</a:t>
            </a:r>
            <a:r>
              <a:rPr lang="ko-KR" altLang="en-US" sz="1400" b="0" i="0" dirty="0">
                <a:solidFill>
                  <a:srgbClr val="0D0D0D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을 활용해 </a:t>
            </a:r>
            <a:r>
              <a:rPr lang="ko-KR" altLang="en-US" sz="1400" b="1" i="0" dirty="0">
                <a:solidFill>
                  <a:srgbClr val="0D0D0D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시장 </a:t>
            </a:r>
            <a:r>
              <a:rPr lang="ko-KR" altLang="en-US" sz="1400" b="1" i="0" dirty="0">
                <a:solidFill>
                  <a:srgbClr val="0070C0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데이터를 분석</a:t>
            </a:r>
            <a:r>
              <a:rPr lang="ko-KR" altLang="en-US" sz="1400" b="0" i="0" dirty="0">
                <a:solidFill>
                  <a:srgbClr val="0D0D0D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하고</a:t>
            </a:r>
            <a:r>
              <a:rPr lang="en-US" altLang="ko-KR" sz="1400" b="0" i="0" dirty="0">
                <a:solidFill>
                  <a:srgbClr val="0D0D0D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ko-KR" altLang="en-US" sz="1400" b="0" i="0" dirty="0">
                <a:solidFill>
                  <a:srgbClr val="0D0D0D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사용자의 </a:t>
            </a:r>
            <a:r>
              <a:rPr lang="ko-KR" altLang="en-US" sz="1400" b="0" i="0" dirty="0">
                <a:solidFill>
                  <a:srgbClr val="0070C0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주식 거래 결정</a:t>
            </a:r>
            <a:r>
              <a:rPr lang="ko-KR" altLang="en-US" sz="1400" b="0" i="0" dirty="0">
                <a:solidFill>
                  <a:srgbClr val="0D0D0D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을 지원하는 프로그램을 개발했습니다</a:t>
            </a:r>
            <a:r>
              <a:rPr lang="en-US" altLang="ko-KR" sz="1400" b="0" i="0" dirty="0">
                <a:solidFill>
                  <a:srgbClr val="0D0D0D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 </a:t>
            </a:r>
            <a:r>
              <a:rPr lang="ko-KR" altLang="en-US" sz="1400" b="0" i="0" dirty="0">
                <a:solidFill>
                  <a:srgbClr val="0D0D0D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이를 통해 </a:t>
            </a:r>
            <a:r>
              <a:rPr lang="ko-KR" altLang="en-US" sz="1400" b="0" i="0" dirty="0">
                <a:solidFill>
                  <a:srgbClr val="0070C0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신뢰도</a:t>
            </a:r>
            <a:r>
              <a:rPr lang="ko-KR" altLang="en-US" sz="1400" b="0" i="0" dirty="0">
                <a:solidFill>
                  <a:srgbClr val="0D0D0D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높은 주식 </a:t>
            </a:r>
            <a:r>
              <a:rPr lang="ko-KR" altLang="en-US" sz="1400" b="0" i="0" dirty="0">
                <a:solidFill>
                  <a:srgbClr val="0070C0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예측 서비스</a:t>
            </a:r>
            <a:r>
              <a:rPr lang="ko-KR" altLang="en-US" sz="1400" b="0" i="0" dirty="0">
                <a:solidFill>
                  <a:srgbClr val="0D0D0D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를 제공합니다</a:t>
            </a:r>
            <a:endParaRPr lang="ko-KR" altLang="en-US" sz="14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B44E089-C187-B441-0568-6E4028D8D255}"/>
              </a:ext>
            </a:extLst>
          </p:cNvPr>
          <p:cNvSpPr txBox="1"/>
          <p:nvPr/>
        </p:nvSpPr>
        <p:spPr>
          <a:xfrm>
            <a:off x="866827" y="3366419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기간 </a:t>
            </a:r>
            <a:r>
              <a:rPr lang="en-US" altLang="ko-KR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/ </a:t>
            </a:r>
            <a:r>
              <a:rPr lang="ko-KR" altLang="en-US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인원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14C5197-5913-2B61-066B-23CF0A0BB2D9}"/>
              </a:ext>
            </a:extLst>
          </p:cNvPr>
          <p:cNvSpPr txBox="1"/>
          <p:nvPr/>
        </p:nvSpPr>
        <p:spPr>
          <a:xfrm>
            <a:off x="866827" y="3881389"/>
            <a:ext cx="2879314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개발 기간</a:t>
            </a:r>
            <a:r>
              <a:rPr lang="ko-KR" altLang="en-US" sz="1400" b="1" dirty="0"/>
              <a:t> </a:t>
            </a:r>
            <a:r>
              <a:rPr lang="en-US" altLang="ko-KR" sz="1400" dirty="0"/>
              <a:t>: </a:t>
            </a:r>
            <a:r>
              <a:rPr lang="ko-KR" altLang="en-US" sz="1400" dirty="0"/>
              <a:t> </a:t>
            </a:r>
            <a:r>
              <a:rPr lang="en-US" altLang="ko-KR" sz="1400" b="0" i="0" dirty="0">
                <a:solidFill>
                  <a:srgbClr val="010409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2023.08~2023.12</a:t>
            </a:r>
            <a:endParaRPr lang="en-US" altLang="ko-KR" sz="14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팀장</a:t>
            </a:r>
            <a:r>
              <a:rPr lang="ko-KR" altLang="en-US" sz="1400" dirty="0"/>
              <a:t> </a:t>
            </a:r>
            <a:r>
              <a:rPr lang="en-US" altLang="ko-KR" sz="1400" dirty="0"/>
              <a:t>: 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김기호</a:t>
            </a:r>
            <a:endParaRPr lang="en-US" altLang="ko-KR" sz="14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endParaRPr lang="en-US" altLang="ko-KR" sz="14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조원</a:t>
            </a:r>
            <a:r>
              <a:rPr lang="ko-KR" altLang="en-US" sz="1400" dirty="0"/>
              <a:t> </a:t>
            </a:r>
            <a:r>
              <a:rPr lang="en-US" altLang="ko-KR" sz="1400" dirty="0"/>
              <a:t>: </a:t>
            </a:r>
            <a:r>
              <a:rPr lang="ko-KR" altLang="en-US" sz="1400" dirty="0" err="1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정우창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현호성</a:t>
            </a:r>
            <a:endParaRPr lang="en-US" altLang="ko-KR" sz="14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담당 기능</a:t>
            </a:r>
            <a:endParaRPr lang="en-US" altLang="ko-KR" sz="1400" b="1" dirty="0"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데이터 및 차트 분석</a:t>
            </a:r>
            <a:endParaRPr lang="en-US" altLang="ko-KR" sz="14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발표 및 자료 수집</a:t>
            </a:r>
            <a:endParaRPr lang="en-US" altLang="ko-KR" sz="14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데이터 학습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7FA8BA22-713A-24F6-5156-D53FAC4488B0}"/>
              </a:ext>
            </a:extLst>
          </p:cNvPr>
          <p:cNvCxnSpPr>
            <a:cxnSpLocks/>
          </p:cNvCxnSpPr>
          <p:nvPr/>
        </p:nvCxnSpPr>
        <p:spPr>
          <a:xfrm>
            <a:off x="343430" y="1042743"/>
            <a:ext cx="11362267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21B714A-2653-34F6-1B12-FFDAAA14BF85}"/>
              </a:ext>
            </a:extLst>
          </p:cNvPr>
          <p:cNvCxnSpPr>
            <a:cxnSpLocks/>
          </p:cNvCxnSpPr>
          <p:nvPr/>
        </p:nvCxnSpPr>
        <p:spPr>
          <a:xfrm>
            <a:off x="803275" y="1829940"/>
            <a:ext cx="3952345" cy="0"/>
          </a:xfrm>
          <a:prstGeom prst="line">
            <a:avLst/>
          </a:prstGeom>
          <a:ln w="254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33877976-CE9C-BFA6-7DEC-8979D8A87EC4}"/>
              </a:ext>
            </a:extLst>
          </p:cNvPr>
          <p:cNvCxnSpPr>
            <a:cxnSpLocks/>
          </p:cNvCxnSpPr>
          <p:nvPr/>
        </p:nvCxnSpPr>
        <p:spPr>
          <a:xfrm>
            <a:off x="777642" y="3797786"/>
            <a:ext cx="4014491" cy="0"/>
          </a:xfrm>
          <a:prstGeom prst="line">
            <a:avLst/>
          </a:prstGeom>
          <a:ln w="254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4256345-2E69-B4B4-D66B-E39A9A5CEEE6}"/>
              </a:ext>
            </a:extLst>
          </p:cNvPr>
          <p:cNvCxnSpPr>
            <a:cxnSpLocks/>
          </p:cNvCxnSpPr>
          <p:nvPr/>
        </p:nvCxnSpPr>
        <p:spPr>
          <a:xfrm>
            <a:off x="6024397" y="1793988"/>
            <a:ext cx="3952345" cy="0"/>
          </a:xfrm>
          <a:prstGeom prst="line">
            <a:avLst/>
          </a:prstGeom>
          <a:ln w="254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BF9FE89-CA5B-A531-9568-44D7B5DFCD22}"/>
              </a:ext>
            </a:extLst>
          </p:cNvPr>
          <p:cNvSpPr txBox="1"/>
          <p:nvPr/>
        </p:nvSpPr>
        <p:spPr>
          <a:xfrm>
            <a:off x="6024397" y="1356166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개발 목적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B5E02FC-3A06-3CD9-A64A-7F88EA28D9CA}"/>
              </a:ext>
            </a:extLst>
          </p:cNvPr>
          <p:cNvSpPr txBox="1"/>
          <p:nvPr/>
        </p:nvSpPr>
        <p:spPr>
          <a:xfrm>
            <a:off x="5691886" y="4225579"/>
            <a:ext cx="6430704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b="1" dirty="0">
                <a:effectLst/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프로젝트 목표</a:t>
            </a:r>
            <a:r>
              <a:rPr lang="ko-KR" altLang="en-US" sz="1400" b="0" dirty="0">
                <a:effectLst/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 </a:t>
            </a:r>
            <a:r>
              <a:rPr lang="en-US" altLang="ko-KR" sz="1400" b="0" dirty="0">
                <a:effectLst/>
              </a:rPr>
              <a:t>: </a:t>
            </a:r>
            <a:r>
              <a:rPr lang="ko-KR" altLang="en-US" sz="1400" b="0" i="0" dirty="0">
                <a:solidFill>
                  <a:srgbClr val="0070C0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강화 학습</a:t>
            </a:r>
            <a:r>
              <a:rPr lang="ko-KR" altLang="en-US" sz="1400" b="0" i="0" dirty="0">
                <a:solidFill>
                  <a:srgbClr val="0D0D0D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을 활용해 원자재 </a:t>
            </a:r>
            <a:r>
              <a:rPr lang="ko-KR" altLang="en-US" sz="1400" b="0" i="0" dirty="0">
                <a:solidFill>
                  <a:srgbClr val="0070C0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가격을 예측</a:t>
            </a:r>
            <a:r>
              <a:rPr lang="ko-KR" altLang="en-US" sz="1400" b="0" i="0" dirty="0">
                <a:solidFill>
                  <a:srgbClr val="0D0D0D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하고</a:t>
            </a:r>
            <a:r>
              <a:rPr lang="en-US" altLang="ko-KR" sz="1400" b="0" i="0" dirty="0">
                <a:solidFill>
                  <a:srgbClr val="0D0D0D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ko-KR" altLang="en-US" sz="1400" b="0" i="0" dirty="0">
                <a:solidFill>
                  <a:srgbClr val="0D0D0D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이를 기반으로 </a:t>
            </a:r>
            <a:r>
              <a:rPr lang="ko-KR" altLang="en-US" sz="1400" b="0" i="0" dirty="0">
                <a:solidFill>
                  <a:srgbClr val="0070C0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매수 및 매도 </a:t>
            </a:r>
            <a:r>
              <a:rPr lang="ko-KR" altLang="en-US" sz="1400" b="0" i="0" dirty="0">
                <a:solidFill>
                  <a:srgbClr val="0D0D0D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결정을 </a:t>
            </a:r>
            <a:r>
              <a:rPr lang="ko-KR" altLang="en-US" sz="1400" b="0" i="0" dirty="0">
                <a:solidFill>
                  <a:srgbClr val="0070C0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자동화</a:t>
            </a:r>
            <a:r>
              <a:rPr lang="ko-KR" altLang="en-US" sz="1400" b="0" i="0" dirty="0">
                <a:solidFill>
                  <a:srgbClr val="0D0D0D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하는 시스템을 구축합니다</a:t>
            </a:r>
            <a:r>
              <a:rPr lang="en-US" altLang="ko-KR" sz="1400" b="0" i="0" dirty="0">
                <a:solidFill>
                  <a:srgbClr val="0D0D0D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 </a:t>
            </a:r>
            <a:r>
              <a:rPr lang="ko-KR" altLang="en-US" sz="1400" b="0" i="0" dirty="0">
                <a:solidFill>
                  <a:srgbClr val="0D0D0D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이를 통해 사용자들이 </a:t>
            </a:r>
            <a:r>
              <a:rPr lang="ko-KR" altLang="en-US" sz="1400" b="1" i="0" dirty="0">
                <a:solidFill>
                  <a:srgbClr val="0070C0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신뢰성</a:t>
            </a:r>
            <a:r>
              <a:rPr lang="ko-KR" altLang="en-US" sz="1400" b="1" i="0" dirty="0">
                <a:solidFill>
                  <a:srgbClr val="0D0D0D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있는 </a:t>
            </a:r>
            <a:r>
              <a:rPr lang="ko-KR" altLang="en-US" sz="1400" b="1" i="0" dirty="0">
                <a:solidFill>
                  <a:srgbClr val="0070C0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투자 결정</a:t>
            </a:r>
            <a:r>
              <a:rPr lang="ko-KR" altLang="en-US" sz="1400" b="1" i="0" dirty="0">
                <a:solidFill>
                  <a:srgbClr val="0D0D0D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을 내릴 수 있도록 </a:t>
            </a:r>
            <a:r>
              <a:rPr lang="ko-KR" altLang="en-US" sz="1400" b="1" i="0" dirty="0">
                <a:solidFill>
                  <a:srgbClr val="0070C0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지원</a:t>
            </a:r>
            <a:r>
              <a:rPr lang="ko-KR" altLang="en-US" sz="1400" b="1" i="0" dirty="0">
                <a:solidFill>
                  <a:srgbClr val="0D0D0D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하는 것을 목표로 합니다</a:t>
            </a:r>
            <a:r>
              <a:rPr lang="en-US" altLang="ko-KR" sz="1400" b="1" i="0" dirty="0">
                <a:solidFill>
                  <a:srgbClr val="0D0D0D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b="0" dirty="0">
              <a:effectLst/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b="1" dirty="0">
                <a:effectLst/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문제 상황 </a:t>
            </a:r>
            <a:r>
              <a:rPr lang="en-US" altLang="ko-KR" sz="1400" b="0" dirty="0">
                <a:effectLst/>
              </a:rPr>
              <a:t>: </a:t>
            </a:r>
            <a:r>
              <a:rPr lang="ko-KR" altLang="en-US" sz="1400" b="0" dirty="0">
                <a:solidFill>
                  <a:srgbClr val="0070C0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초</a:t>
            </a:r>
            <a:r>
              <a:rPr lang="ko-KR" altLang="en-US" sz="1400" b="0" i="0" dirty="0">
                <a:solidFill>
                  <a:srgbClr val="0070C0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보 투자자</a:t>
            </a:r>
            <a:r>
              <a:rPr lang="ko-KR" altLang="en-US" sz="1400" b="0" i="0" dirty="0">
                <a:solidFill>
                  <a:srgbClr val="0D0D0D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들은 시장의 불확실성과 </a:t>
            </a:r>
            <a:r>
              <a:rPr lang="ko-KR" altLang="en-US" sz="1400" b="0" i="0" dirty="0">
                <a:solidFill>
                  <a:srgbClr val="0070C0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정보 부족</a:t>
            </a:r>
            <a:r>
              <a:rPr lang="ko-KR" altLang="en-US" sz="1400" b="0" i="0" dirty="0">
                <a:solidFill>
                  <a:srgbClr val="0D0D0D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으로 인해 올바른 투자 결정을 내리기 어려워 </a:t>
            </a:r>
            <a:r>
              <a:rPr lang="ko-KR" altLang="en-US" sz="1400" b="0" i="0" dirty="0">
                <a:solidFill>
                  <a:srgbClr val="0070C0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손실</a:t>
            </a:r>
            <a:r>
              <a:rPr lang="ko-KR" altLang="en-US" sz="1400" b="0" i="0" dirty="0">
                <a:solidFill>
                  <a:srgbClr val="0D0D0D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을 보는 경우가 많습니다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b="1" dirty="0">
                <a:effectLst/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해결 방안</a:t>
            </a:r>
            <a:r>
              <a:rPr lang="ko-KR" altLang="en-US" sz="1400" b="0" dirty="0">
                <a:effectLst/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 </a:t>
            </a:r>
            <a:r>
              <a:rPr lang="en-US" altLang="ko-KR" sz="1400" b="0" dirty="0">
                <a:effectLst/>
              </a:rPr>
              <a:t>: </a:t>
            </a:r>
            <a:r>
              <a:rPr lang="ko-KR" altLang="en-US" sz="1400" b="0" i="0" dirty="0">
                <a:solidFill>
                  <a:srgbClr val="0070C0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강화 학습 모델</a:t>
            </a:r>
            <a:r>
              <a:rPr lang="ko-KR" altLang="en-US" sz="1400" b="0" i="0" dirty="0">
                <a:solidFill>
                  <a:srgbClr val="0D0D0D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을 활용해 시장 </a:t>
            </a:r>
            <a:r>
              <a:rPr lang="ko-KR" altLang="en-US" sz="1400" b="0" i="0" dirty="0">
                <a:solidFill>
                  <a:srgbClr val="0070C0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데이터를 분석</a:t>
            </a:r>
            <a:r>
              <a:rPr lang="ko-KR" altLang="en-US" sz="1400" b="0" i="0" dirty="0">
                <a:solidFill>
                  <a:srgbClr val="0D0D0D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하고</a:t>
            </a:r>
            <a:r>
              <a:rPr lang="en-US" altLang="ko-KR" sz="1400" b="0" i="0" dirty="0">
                <a:solidFill>
                  <a:srgbClr val="0D0D0D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ko-KR" altLang="en-US" sz="1400" b="0" i="0" dirty="0">
                <a:solidFill>
                  <a:srgbClr val="0D0D0D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실시간으로 투자 전략을 제안하여 </a:t>
            </a:r>
            <a:r>
              <a:rPr lang="ko-KR" altLang="en-US" sz="1400" b="0" i="0" dirty="0">
                <a:solidFill>
                  <a:srgbClr val="0070C0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손실을 최소화</a:t>
            </a:r>
            <a:r>
              <a:rPr lang="ko-KR" altLang="en-US" sz="1400" b="0" i="0" dirty="0">
                <a:solidFill>
                  <a:srgbClr val="0D0D0D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합니다</a:t>
            </a:r>
            <a:r>
              <a:rPr lang="en-US" altLang="ko-KR" sz="1400" b="0" i="0" dirty="0">
                <a:solidFill>
                  <a:srgbClr val="0D0D0D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 </a:t>
            </a:r>
            <a:r>
              <a:rPr lang="ko-KR" altLang="en-US" sz="1400" b="0" i="0" dirty="0">
                <a:solidFill>
                  <a:srgbClr val="0D0D0D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이를 통해 초보 투자자들이 </a:t>
            </a:r>
            <a:r>
              <a:rPr lang="ko-KR" altLang="en-US" sz="1400" b="0" i="0" dirty="0">
                <a:solidFill>
                  <a:srgbClr val="0070C0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신뢰할 수 있는 정보</a:t>
            </a:r>
            <a:r>
              <a:rPr lang="ko-KR" altLang="en-US" sz="1400" b="0" i="0" dirty="0">
                <a:solidFill>
                  <a:srgbClr val="0D0D0D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에 기반한 </a:t>
            </a:r>
            <a:r>
              <a:rPr lang="ko-KR" altLang="en-US" sz="1400" b="0" i="0" dirty="0">
                <a:solidFill>
                  <a:srgbClr val="0070C0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올바른 투자 결정</a:t>
            </a:r>
            <a:r>
              <a:rPr lang="ko-KR" altLang="en-US" sz="1400" b="0" i="0" dirty="0">
                <a:solidFill>
                  <a:srgbClr val="0D0D0D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을 내릴 수 있도록 </a:t>
            </a:r>
            <a:r>
              <a:rPr lang="ko-KR" altLang="en-US" sz="1400" b="0" i="0" dirty="0" err="1">
                <a:solidFill>
                  <a:srgbClr val="0D0D0D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돕습니다</a:t>
            </a:r>
            <a:r>
              <a:rPr lang="en-US" altLang="ko-KR" sz="1400" b="0" i="0" dirty="0">
                <a:solidFill>
                  <a:srgbClr val="0D0D0D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</a:t>
            </a:r>
            <a:endParaRPr lang="en-US" altLang="ko-KR" sz="1400" b="0" dirty="0">
              <a:effectLst/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E9DEA92B-BFC4-C869-CBDF-780FAD2F71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976157"/>
            <a:ext cx="1963918" cy="2018320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C424181E-E109-7EF1-0D44-8FEF2F3F1794}"/>
              </a:ext>
            </a:extLst>
          </p:cNvPr>
          <p:cNvSpPr/>
          <p:nvPr/>
        </p:nvSpPr>
        <p:spPr>
          <a:xfrm>
            <a:off x="6053121" y="1856979"/>
            <a:ext cx="2083666" cy="2127631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BCCA8D-1490-33B0-982C-8EB7B5BA54D0}"/>
              </a:ext>
            </a:extLst>
          </p:cNvPr>
          <p:cNvSpPr txBox="1"/>
          <p:nvPr/>
        </p:nvSpPr>
        <p:spPr>
          <a:xfrm>
            <a:off x="803275" y="388377"/>
            <a:ext cx="22397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i="0" dirty="0" err="1">
                <a:solidFill>
                  <a:srgbClr val="010409"/>
                </a:solidFill>
                <a:effectLst/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RLStock</a:t>
            </a:r>
            <a:endParaRPr lang="ko-KR" altLang="en-US" sz="3600" dirty="0"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0EE66AD-A1D6-D195-759F-52C053651A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7388" y="1881499"/>
            <a:ext cx="3050271" cy="2011881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210DFD93-D910-5AC0-5A11-737030591FC8}"/>
              </a:ext>
            </a:extLst>
          </p:cNvPr>
          <p:cNvSpPr/>
          <p:nvPr/>
        </p:nvSpPr>
        <p:spPr>
          <a:xfrm>
            <a:off x="8205158" y="1856979"/>
            <a:ext cx="3050271" cy="2127631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69260D6-B2CB-30AA-2728-892AE1E7CAF7}"/>
              </a:ext>
            </a:extLst>
          </p:cNvPr>
          <p:cNvSpPr txBox="1"/>
          <p:nvPr/>
        </p:nvSpPr>
        <p:spPr>
          <a:xfrm>
            <a:off x="8136787" y="3994477"/>
            <a:ext cx="10983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수익률 그래프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BFD0241-0AB6-9A96-3FD8-A4385F17A1B4}"/>
              </a:ext>
            </a:extLst>
          </p:cNvPr>
          <p:cNvSpPr txBox="1"/>
          <p:nvPr/>
        </p:nvSpPr>
        <p:spPr>
          <a:xfrm>
            <a:off x="6019131" y="3975155"/>
            <a:ext cx="12827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기존 예측 서비스</a:t>
            </a:r>
          </a:p>
        </p:txBody>
      </p:sp>
    </p:spTree>
    <p:extLst>
      <p:ext uri="{BB962C8B-B14F-4D97-AF65-F5344CB8AC3E}">
        <p14:creationId xmlns:p14="http://schemas.microsoft.com/office/powerpoint/2010/main" val="40839033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B5025E-6643-8F36-5311-9A4537EF82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C065B32-055C-F481-1862-14CDED468F06}"/>
              </a:ext>
            </a:extLst>
          </p:cNvPr>
          <p:cNvCxnSpPr>
            <a:cxnSpLocks/>
          </p:cNvCxnSpPr>
          <p:nvPr/>
        </p:nvCxnSpPr>
        <p:spPr>
          <a:xfrm>
            <a:off x="343430" y="1042743"/>
            <a:ext cx="11362267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E0F1EE6-69B2-D885-C4E7-A0533FEBF881}"/>
              </a:ext>
            </a:extLst>
          </p:cNvPr>
          <p:cNvCxnSpPr>
            <a:cxnSpLocks/>
          </p:cNvCxnSpPr>
          <p:nvPr/>
        </p:nvCxnSpPr>
        <p:spPr>
          <a:xfrm>
            <a:off x="803275" y="1844675"/>
            <a:ext cx="3952345" cy="0"/>
          </a:xfrm>
          <a:prstGeom prst="line">
            <a:avLst/>
          </a:prstGeom>
          <a:ln w="254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3DA24F3-6B2A-CB61-B79E-4D641647BC5A}"/>
              </a:ext>
            </a:extLst>
          </p:cNvPr>
          <p:cNvSpPr txBox="1"/>
          <p:nvPr/>
        </p:nvSpPr>
        <p:spPr>
          <a:xfrm>
            <a:off x="803275" y="1406853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개발 환경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7248BBF-F551-98D5-B2CB-29CE8A6A8BC8}"/>
              </a:ext>
            </a:extLst>
          </p:cNvPr>
          <p:cNvSpPr txBox="1"/>
          <p:nvPr/>
        </p:nvSpPr>
        <p:spPr>
          <a:xfrm>
            <a:off x="727075" y="1996391"/>
            <a:ext cx="414397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언어</a:t>
            </a:r>
            <a:r>
              <a:rPr lang="ko-KR" altLang="en-US" sz="1400" dirty="0"/>
              <a:t> </a:t>
            </a:r>
            <a:r>
              <a:rPr lang="en-US" altLang="ko-KR" sz="1400" dirty="0"/>
              <a:t>: 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Python</a:t>
            </a:r>
          </a:p>
          <a:p>
            <a:endParaRPr lang="en-US" altLang="ko-KR" sz="14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라이브러리</a:t>
            </a:r>
            <a:r>
              <a:rPr lang="ko-KR" altLang="en-US" sz="1400" dirty="0"/>
              <a:t> </a:t>
            </a:r>
            <a:r>
              <a:rPr lang="en-US" altLang="ko-KR" sz="1400" dirty="0"/>
              <a:t>: 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pandas, </a:t>
            </a:r>
            <a:r>
              <a:rPr lang="en-US" altLang="ko-KR" sz="1400" dirty="0" err="1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numpy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en-US" altLang="ko-KR" sz="1400" dirty="0" err="1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yfinance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en-US" altLang="ko-KR" sz="1400" dirty="0" err="1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tensorflow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matplotlib</a:t>
            </a:r>
          </a:p>
          <a:p>
            <a:endParaRPr lang="en-US" altLang="ko-KR" sz="14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IDE</a:t>
            </a:r>
            <a:r>
              <a:rPr lang="en-US" altLang="ko-KR" sz="1400" dirty="0"/>
              <a:t> : 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Visual Studio Code, </a:t>
            </a:r>
            <a:r>
              <a:rPr lang="en-US" altLang="ko-KR" sz="1400" dirty="0" err="1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Jupyter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Notebook,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en-US" altLang="ko-KR" sz="1400" dirty="0" err="1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Colaboratory</a:t>
            </a:r>
            <a:endParaRPr lang="en-US" altLang="ko-KR" sz="14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COLLABORATION</a:t>
            </a:r>
            <a:r>
              <a:rPr lang="en-US" altLang="ko-KR" sz="1400" dirty="0"/>
              <a:t> : 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Discord, </a:t>
            </a:r>
            <a:r>
              <a:rPr lang="en-US" altLang="ko-KR" sz="1400" dirty="0" err="1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KakaoTalk</a:t>
            </a:r>
            <a:endParaRPr lang="en-US" altLang="ko-KR" sz="14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877A67-5D6E-88AD-0BFA-327A42CBFCFB}"/>
              </a:ext>
            </a:extLst>
          </p:cNvPr>
          <p:cNvSpPr txBox="1"/>
          <p:nvPr/>
        </p:nvSpPr>
        <p:spPr>
          <a:xfrm>
            <a:off x="803275" y="5256649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구현 결과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7E7D5CC-4BE6-BC49-CE9F-0DDA55E8ED72}"/>
              </a:ext>
            </a:extLst>
          </p:cNvPr>
          <p:cNvCxnSpPr>
            <a:cxnSpLocks/>
          </p:cNvCxnSpPr>
          <p:nvPr/>
        </p:nvCxnSpPr>
        <p:spPr>
          <a:xfrm>
            <a:off x="803275" y="5734990"/>
            <a:ext cx="5411258" cy="0"/>
          </a:xfrm>
          <a:prstGeom prst="line">
            <a:avLst/>
          </a:prstGeom>
          <a:ln w="254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D46A88E-C640-19E7-311C-973ED76D0022}"/>
              </a:ext>
            </a:extLst>
          </p:cNvPr>
          <p:cNvSpPr txBox="1"/>
          <p:nvPr/>
        </p:nvSpPr>
        <p:spPr>
          <a:xfrm>
            <a:off x="727075" y="5859180"/>
            <a:ext cx="5729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hlinkClick r:id="rId3"/>
              </a:rPr>
              <a:t>https://github.com/hosunghyun/Smart_Makeup_Web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A90143B-9627-469E-C7C3-77EF7F966350}"/>
              </a:ext>
            </a:extLst>
          </p:cNvPr>
          <p:cNvSpPr txBox="1"/>
          <p:nvPr/>
        </p:nvSpPr>
        <p:spPr>
          <a:xfrm>
            <a:off x="6958542" y="1406853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진행 과정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4A2994E7-8450-BC75-B8FA-6769134E375C}"/>
              </a:ext>
            </a:extLst>
          </p:cNvPr>
          <p:cNvCxnSpPr>
            <a:cxnSpLocks/>
          </p:cNvCxnSpPr>
          <p:nvPr/>
        </p:nvCxnSpPr>
        <p:spPr>
          <a:xfrm>
            <a:off x="7032625" y="1844675"/>
            <a:ext cx="4311367" cy="0"/>
          </a:xfrm>
          <a:prstGeom prst="line">
            <a:avLst/>
          </a:prstGeom>
          <a:ln w="254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72DC9D29-489E-D460-8FCA-7DB54F2A02E0}"/>
              </a:ext>
            </a:extLst>
          </p:cNvPr>
          <p:cNvSpPr txBox="1"/>
          <p:nvPr/>
        </p:nvSpPr>
        <p:spPr>
          <a:xfrm>
            <a:off x="803275" y="388377"/>
            <a:ext cx="22397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i="0" dirty="0" err="1">
                <a:solidFill>
                  <a:srgbClr val="010409"/>
                </a:solidFill>
                <a:effectLst/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RLStock</a:t>
            </a:r>
            <a:endParaRPr lang="ko-KR" altLang="en-US" sz="3600" dirty="0"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B910437-B941-BE08-06A3-945D8FB38B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9429" y="1981276"/>
            <a:ext cx="4879877" cy="2665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5467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4DAF05-A74D-FC55-6CA3-55C263811B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EBAC2EC-5D5A-7768-06D1-73D7C9463B2C}"/>
              </a:ext>
            </a:extLst>
          </p:cNvPr>
          <p:cNvCxnSpPr>
            <a:cxnSpLocks/>
          </p:cNvCxnSpPr>
          <p:nvPr/>
        </p:nvCxnSpPr>
        <p:spPr>
          <a:xfrm>
            <a:off x="343430" y="1042743"/>
            <a:ext cx="11362267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5F22D87A-34A2-3EF1-811A-BE49ECFEEFD9}"/>
              </a:ext>
            </a:extLst>
          </p:cNvPr>
          <p:cNvCxnSpPr>
            <a:cxnSpLocks/>
          </p:cNvCxnSpPr>
          <p:nvPr/>
        </p:nvCxnSpPr>
        <p:spPr>
          <a:xfrm>
            <a:off x="803275" y="1844675"/>
            <a:ext cx="3952345" cy="0"/>
          </a:xfrm>
          <a:prstGeom prst="line">
            <a:avLst/>
          </a:prstGeom>
          <a:ln w="254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CBD2643-2FB9-0AC8-5238-A368D1A0CCE3}"/>
              </a:ext>
            </a:extLst>
          </p:cNvPr>
          <p:cNvSpPr txBox="1"/>
          <p:nvPr/>
        </p:nvSpPr>
        <p:spPr>
          <a:xfrm>
            <a:off x="803275" y="1406853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담당 기능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FF5C70-9960-E476-0377-4B43108E6A98}"/>
              </a:ext>
            </a:extLst>
          </p:cNvPr>
          <p:cNvSpPr txBox="1"/>
          <p:nvPr/>
        </p:nvSpPr>
        <p:spPr>
          <a:xfrm>
            <a:off x="803275" y="388377"/>
            <a:ext cx="22397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i="0" dirty="0" err="1">
                <a:solidFill>
                  <a:srgbClr val="010409"/>
                </a:solidFill>
                <a:effectLst/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RLStock</a:t>
            </a:r>
            <a:endParaRPr lang="ko-KR" altLang="en-US" sz="3600" dirty="0"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036D284-4574-D49D-2378-321B77E3ADA5}"/>
              </a:ext>
            </a:extLst>
          </p:cNvPr>
          <p:cNvSpPr txBox="1"/>
          <p:nvPr/>
        </p:nvSpPr>
        <p:spPr>
          <a:xfrm>
            <a:off x="874144" y="2133600"/>
            <a:ext cx="723076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ko-KR" altLang="en-US" sz="1600" dirty="0"/>
              <a:t>필요 정보 수집 및 알고리즘 조사</a:t>
            </a:r>
            <a:endParaRPr lang="en-US" altLang="ko-KR" sz="1600" dirty="0"/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sz="1600" dirty="0"/>
              <a:t>주요 역할 </a:t>
            </a:r>
            <a:r>
              <a:rPr lang="en-US" altLang="ko-KR" sz="1600" dirty="0"/>
              <a:t>: </a:t>
            </a:r>
            <a:r>
              <a:rPr lang="ko-KR" altLang="en-US" sz="1600" dirty="0"/>
              <a:t>주식 시장 데이터</a:t>
            </a:r>
            <a:r>
              <a:rPr lang="en-US" altLang="ko-KR" sz="1600" dirty="0"/>
              <a:t>(Yahoo Finance </a:t>
            </a:r>
            <a:r>
              <a:rPr lang="ko-KR" altLang="en-US" sz="1600" dirty="0"/>
              <a:t>등</a:t>
            </a:r>
            <a:r>
              <a:rPr lang="en-US" altLang="ko-KR" sz="1600" dirty="0"/>
              <a:t>)</a:t>
            </a:r>
            <a:r>
              <a:rPr lang="ko-KR" altLang="en-US" sz="1600" dirty="0"/>
              <a:t>를 수집하고 강화 학습에 필요한 알고리즘</a:t>
            </a:r>
            <a:r>
              <a:rPr lang="en-US" altLang="ko-KR" sz="1600" dirty="0"/>
              <a:t>(A2C, A3C </a:t>
            </a:r>
            <a:r>
              <a:rPr lang="ko-KR" altLang="en-US" sz="1600" dirty="0"/>
              <a:t>등</a:t>
            </a:r>
            <a:r>
              <a:rPr lang="en-US" altLang="ko-KR" sz="1600" dirty="0"/>
              <a:t>)</a:t>
            </a:r>
            <a:r>
              <a:rPr lang="ko-KR" altLang="en-US" sz="1600" dirty="0"/>
              <a:t> 관련 자료 조사</a:t>
            </a:r>
            <a:endParaRPr lang="en-US" altLang="ko-KR" sz="1600" dirty="0"/>
          </a:p>
          <a:p>
            <a:pPr marL="342900" indent="-342900">
              <a:buFont typeface="+mj-lt"/>
              <a:buAutoNum type="arabicPeriod"/>
            </a:pPr>
            <a:endParaRPr lang="en-US" altLang="ko-KR" sz="1600" dirty="0"/>
          </a:p>
          <a:p>
            <a:pPr marL="342900" indent="-342900">
              <a:buFont typeface="+mj-lt"/>
              <a:buAutoNum type="arabicPeriod"/>
            </a:pPr>
            <a:r>
              <a:rPr lang="ko-KR" altLang="en-US" sz="1600" dirty="0"/>
              <a:t>데이터 </a:t>
            </a:r>
            <a:r>
              <a:rPr lang="ko-KR" altLang="en-US" sz="1600" dirty="0" err="1"/>
              <a:t>전처리</a:t>
            </a:r>
            <a:r>
              <a:rPr lang="ko-KR" altLang="en-US" sz="1600" dirty="0"/>
              <a:t> 및 강화 학습 모델 준비</a:t>
            </a:r>
            <a:endParaRPr lang="en-US" altLang="ko-KR" sz="1600" dirty="0"/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sz="1600" dirty="0"/>
              <a:t>주요 역할 </a:t>
            </a:r>
            <a:r>
              <a:rPr lang="en-US" altLang="ko-KR" sz="1600" dirty="0"/>
              <a:t>: </a:t>
            </a:r>
            <a:r>
              <a:rPr lang="ko-KR" altLang="en-US" sz="1600" dirty="0"/>
              <a:t>수집된 데이터를 강화 학습에 활용할 수 있도록 </a:t>
            </a:r>
            <a:r>
              <a:rPr lang="ko-KR" altLang="en-US" sz="1600" dirty="0" err="1"/>
              <a:t>전처리</a:t>
            </a:r>
            <a:r>
              <a:rPr lang="en-US" altLang="ko-KR" sz="1600" dirty="0"/>
              <a:t>(</a:t>
            </a:r>
            <a:r>
              <a:rPr lang="ko-KR" altLang="en-US" sz="1600" dirty="0" err="1"/>
              <a:t>결측치</a:t>
            </a:r>
            <a:r>
              <a:rPr lang="ko-KR" altLang="en-US" sz="1600" dirty="0"/>
              <a:t> 처리</a:t>
            </a:r>
            <a:r>
              <a:rPr lang="en-US" altLang="ko-KR" sz="1600" dirty="0"/>
              <a:t>, </a:t>
            </a:r>
            <a:r>
              <a:rPr lang="ko-KR" altLang="en-US" sz="1600" dirty="0"/>
              <a:t>데이터 정규화 및 표준화 등</a:t>
            </a:r>
            <a:r>
              <a:rPr lang="en-US" altLang="ko-KR" sz="1600" dirty="0"/>
              <a:t>)</a:t>
            </a:r>
          </a:p>
          <a:p>
            <a:pPr marL="342900" indent="-342900">
              <a:buFont typeface="+mj-lt"/>
              <a:buAutoNum type="arabicPeriod"/>
            </a:pPr>
            <a:endParaRPr lang="en-US" altLang="ko-KR" sz="1600" dirty="0"/>
          </a:p>
          <a:p>
            <a:pPr marL="342900" indent="-342900">
              <a:buFont typeface="+mj-lt"/>
              <a:buAutoNum type="arabicPeriod"/>
            </a:pPr>
            <a:r>
              <a:rPr lang="ko-KR" altLang="en-US" sz="1600" dirty="0"/>
              <a:t>모델 학습 및 성능 평가</a:t>
            </a:r>
            <a:endParaRPr lang="en-US" altLang="ko-KR" sz="1600" dirty="0"/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sz="1600" dirty="0"/>
              <a:t>주요 역할 </a:t>
            </a:r>
            <a:r>
              <a:rPr lang="en-US" altLang="ko-KR" sz="1600" dirty="0"/>
              <a:t>: </a:t>
            </a:r>
            <a:r>
              <a:rPr lang="ko-KR" altLang="en-US" sz="1600" dirty="0"/>
              <a:t>강화 학습 모델을 수집된 데이터를 기반으로 학습시키고 학습 과정과 결과를 테스트하여 성능 평가</a:t>
            </a:r>
            <a:endParaRPr lang="en-US" altLang="ko-KR" sz="1600" dirty="0"/>
          </a:p>
          <a:p>
            <a:pPr marL="800100" lvl="1" indent="-342900">
              <a:buFont typeface="Wingdings" panose="05000000000000000000" pitchFamily="2" charset="2"/>
              <a:buChar char="§"/>
            </a:pPr>
            <a:endParaRPr lang="en-US" altLang="ko-KR" sz="1600" dirty="0"/>
          </a:p>
          <a:p>
            <a:pPr marL="342900" indent="-342900">
              <a:buFont typeface="+mj-lt"/>
              <a:buAutoNum type="arabicPeriod"/>
            </a:pPr>
            <a:r>
              <a:rPr lang="ko-KR" altLang="en-US" sz="1600" dirty="0"/>
              <a:t>프로젝트 발표</a:t>
            </a:r>
            <a:endParaRPr lang="en-US" altLang="ko-KR" sz="1600" dirty="0"/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sz="1600" dirty="0"/>
              <a:t>주요 역할 </a:t>
            </a:r>
            <a:r>
              <a:rPr lang="en-US" altLang="ko-KR" sz="1600" dirty="0"/>
              <a:t>: </a:t>
            </a:r>
            <a:r>
              <a:rPr lang="ko-KR" altLang="en-US" sz="1600" dirty="0"/>
              <a:t>모델 개발 진행 상황</a:t>
            </a:r>
            <a:r>
              <a:rPr lang="en-US" altLang="ko-KR" sz="1600" dirty="0"/>
              <a:t>, </a:t>
            </a:r>
            <a:r>
              <a:rPr lang="ko-KR" altLang="en-US" sz="1600" dirty="0"/>
              <a:t>성과 및 분석 결과를 청중에게 발표하고 발표를 위한 증거 자료 준비</a:t>
            </a:r>
            <a:r>
              <a:rPr lang="en-US" altLang="ko-KR" sz="1600" dirty="0"/>
              <a:t>(</a:t>
            </a:r>
            <a:r>
              <a:rPr lang="ko-KR" altLang="en-US" sz="1600" dirty="0"/>
              <a:t>그래프</a:t>
            </a:r>
            <a:r>
              <a:rPr lang="en-US" altLang="ko-KR" sz="1600" dirty="0"/>
              <a:t>, </a:t>
            </a:r>
            <a:r>
              <a:rPr lang="ko-KR" altLang="en-US" sz="1600" dirty="0"/>
              <a:t>코드 예시</a:t>
            </a:r>
            <a:r>
              <a:rPr lang="en-US" altLang="ko-KR" sz="1600" dirty="0"/>
              <a:t>, </a:t>
            </a:r>
            <a:r>
              <a:rPr lang="ko-KR" altLang="en-US" sz="1600" dirty="0"/>
              <a:t>논문 인용 등</a:t>
            </a:r>
            <a:r>
              <a:rPr lang="en-US" altLang="ko-KR" sz="16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2387910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924259-495F-5747-A376-458613DCD6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7AA5424-0790-3ADC-F51F-2B6ED4C9497D}"/>
              </a:ext>
            </a:extLst>
          </p:cNvPr>
          <p:cNvCxnSpPr>
            <a:cxnSpLocks/>
          </p:cNvCxnSpPr>
          <p:nvPr/>
        </p:nvCxnSpPr>
        <p:spPr>
          <a:xfrm>
            <a:off x="343430" y="1042743"/>
            <a:ext cx="11362267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A8645DC-3577-975A-8903-F83389A02882}"/>
              </a:ext>
            </a:extLst>
          </p:cNvPr>
          <p:cNvCxnSpPr>
            <a:cxnSpLocks/>
          </p:cNvCxnSpPr>
          <p:nvPr/>
        </p:nvCxnSpPr>
        <p:spPr>
          <a:xfrm>
            <a:off x="853842" y="1844675"/>
            <a:ext cx="10851855" cy="0"/>
          </a:xfrm>
          <a:prstGeom prst="line">
            <a:avLst/>
          </a:prstGeom>
          <a:ln w="254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A4A51E6-C88F-5B34-8E62-2EBA792DC45D}"/>
              </a:ext>
            </a:extLst>
          </p:cNvPr>
          <p:cNvSpPr txBox="1"/>
          <p:nvPr/>
        </p:nvSpPr>
        <p:spPr>
          <a:xfrm>
            <a:off x="853842" y="1406853"/>
            <a:ext cx="3353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System Architecture(1/2)</a:t>
            </a:r>
            <a:endParaRPr lang="ko-KR" altLang="en-US" b="1" dirty="0"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D0758C3B-5468-290C-0D72-37D8872D55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3985" y="2036962"/>
            <a:ext cx="7926582" cy="457046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00BEE8B-1B5C-E963-2314-B01B15C02C73}"/>
              </a:ext>
            </a:extLst>
          </p:cNvPr>
          <p:cNvSpPr txBox="1"/>
          <p:nvPr/>
        </p:nvSpPr>
        <p:spPr>
          <a:xfrm>
            <a:off x="803275" y="388377"/>
            <a:ext cx="22397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i="0" dirty="0" err="1">
                <a:solidFill>
                  <a:srgbClr val="010409"/>
                </a:solidFill>
                <a:effectLst/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RLStock</a:t>
            </a:r>
            <a:endParaRPr lang="ko-KR" altLang="en-US" sz="3600" dirty="0"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353306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9637C1-A791-47C8-2430-9FAEF72C0C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0AB2E8C0-31AA-11D3-B5F2-9707E11D261D}"/>
              </a:ext>
            </a:extLst>
          </p:cNvPr>
          <p:cNvCxnSpPr>
            <a:cxnSpLocks/>
          </p:cNvCxnSpPr>
          <p:nvPr/>
        </p:nvCxnSpPr>
        <p:spPr>
          <a:xfrm>
            <a:off x="343430" y="1042743"/>
            <a:ext cx="11362267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7B7D0C1B-A94D-EDB0-28A5-4C91087F48AC}"/>
              </a:ext>
            </a:extLst>
          </p:cNvPr>
          <p:cNvCxnSpPr>
            <a:cxnSpLocks/>
          </p:cNvCxnSpPr>
          <p:nvPr/>
        </p:nvCxnSpPr>
        <p:spPr>
          <a:xfrm>
            <a:off x="853842" y="1844675"/>
            <a:ext cx="10851855" cy="0"/>
          </a:xfrm>
          <a:prstGeom prst="line">
            <a:avLst/>
          </a:prstGeom>
          <a:ln w="254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1313343-21B1-F6E5-145D-616062C8319D}"/>
              </a:ext>
            </a:extLst>
          </p:cNvPr>
          <p:cNvSpPr txBox="1"/>
          <p:nvPr/>
        </p:nvSpPr>
        <p:spPr>
          <a:xfrm>
            <a:off x="853842" y="1406853"/>
            <a:ext cx="1406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Data Flow</a:t>
            </a:r>
            <a:endParaRPr lang="ko-KR" altLang="en-US" b="1" dirty="0"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51F439C-EE36-728D-1395-FDFD817FC6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2864" y="2130268"/>
            <a:ext cx="9573376" cy="423250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EE326F6-F9F3-D8D7-DB11-BD54D3E58D17}"/>
              </a:ext>
            </a:extLst>
          </p:cNvPr>
          <p:cNvSpPr txBox="1"/>
          <p:nvPr/>
        </p:nvSpPr>
        <p:spPr>
          <a:xfrm>
            <a:off x="803275" y="388377"/>
            <a:ext cx="22397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i="0" dirty="0" err="1">
                <a:solidFill>
                  <a:srgbClr val="010409"/>
                </a:solidFill>
                <a:effectLst/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RLStock</a:t>
            </a:r>
            <a:endParaRPr lang="ko-KR" altLang="en-US" sz="3600" dirty="0"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59205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2420</TotalTime>
  <Words>1440</Words>
  <Application>Microsoft Office PowerPoint</Application>
  <PresentationFormat>와이드스크린</PresentationFormat>
  <Paragraphs>268</Paragraphs>
  <Slides>20</Slides>
  <Notes>16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6" baseType="lpstr">
      <vt:lpstr>나눔스퀘어 네오 Bold</vt:lpstr>
      <vt:lpstr>나눔스퀘어 네오 Heavy</vt:lpstr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QK4821</dc:creator>
  <cp:lastModifiedBy>ezen</cp:lastModifiedBy>
  <cp:revision>144</cp:revision>
  <dcterms:created xsi:type="dcterms:W3CDTF">2024-10-31T10:17:07Z</dcterms:created>
  <dcterms:modified xsi:type="dcterms:W3CDTF">2024-11-28T08:45:12Z</dcterms:modified>
</cp:coreProperties>
</file>